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9144000" cy="51435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3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31926" y="2053285"/>
            <a:ext cx="7680147" cy="940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59CB0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pc="95" dirty="0"/>
              <a:t>‹Nº›</a:t>
            </a:fld>
            <a:endParaRPr spc="9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59CB0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pc="95" dirty="0"/>
              <a:t>‹Nº›</a:t>
            </a:fld>
            <a:endParaRPr spc="9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59CB0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pc="95" dirty="0"/>
              <a:t>‹Nº›</a:t>
            </a:fld>
            <a:endParaRPr spc="9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59CB0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pc="95" dirty="0"/>
              <a:t>‹Nº›</a:t>
            </a:fld>
            <a:endParaRPr spc="9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59CB0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pc="95" dirty="0"/>
              <a:t>‹Nº›</a:t>
            </a:fld>
            <a:endParaRPr spc="9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98270" y="1379600"/>
            <a:ext cx="6747459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98270" y="1379600"/>
            <a:ext cx="6747459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90592" y="4912658"/>
            <a:ext cx="165100" cy="243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59CB0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pc="95" dirty="0"/>
              <a:t>‹Nº›</a:t>
            </a:fld>
            <a:endParaRPr spc="9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jp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0563" y="1200352"/>
            <a:ext cx="8374380" cy="145669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algn="ctr">
              <a:lnSpc>
                <a:spcPct val="96600"/>
              </a:lnSpc>
              <a:spcBef>
                <a:spcPts val="235"/>
              </a:spcBef>
              <a:tabLst>
                <a:tab pos="551815" algn="l"/>
                <a:tab pos="1906905" algn="l"/>
                <a:tab pos="2630805" algn="l"/>
              </a:tabLst>
            </a:pPr>
            <a:r>
              <a:rPr sz="3200" b="1" dirty="0">
                <a:solidFill>
                  <a:srgbClr val="2C343A"/>
                </a:solidFill>
                <a:latin typeface="Comic Sans MS"/>
                <a:cs typeface="Comic Sans MS"/>
              </a:rPr>
              <a:t>SEMANA</a:t>
            </a:r>
            <a:r>
              <a:rPr sz="3200" b="1" spc="-30" dirty="0">
                <a:solidFill>
                  <a:srgbClr val="2C343A"/>
                </a:solidFill>
                <a:latin typeface="Comic Sans MS"/>
                <a:cs typeface="Comic Sans MS"/>
              </a:rPr>
              <a:t> </a:t>
            </a:r>
            <a:r>
              <a:rPr sz="3200" b="1" spc="-185" dirty="0">
                <a:solidFill>
                  <a:srgbClr val="2C343A"/>
                </a:solidFill>
                <a:latin typeface="Comic Sans MS"/>
                <a:cs typeface="Comic Sans MS"/>
              </a:rPr>
              <a:t>N</a:t>
            </a:r>
            <a:r>
              <a:rPr sz="3200" b="1" spc="-185" dirty="0">
                <a:solidFill>
                  <a:srgbClr val="2C343A"/>
                </a:solidFill>
                <a:latin typeface="Arial"/>
                <a:cs typeface="Arial"/>
              </a:rPr>
              <a:t>°	</a:t>
            </a:r>
            <a:r>
              <a:rPr sz="3200" b="1" dirty="0">
                <a:solidFill>
                  <a:srgbClr val="2C343A"/>
                </a:solidFill>
                <a:latin typeface="Comic Sans MS"/>
                <a:cs typeface="Comic Sans MS"/>
              </a:rPr>
              <a:t>18 DEL 27 AL 31 DE</a:t>
            </a:r>
            <a:r>
              <a:rPr sz="3200" b="1" spc="-114" dirty="0">
                <a:solidFill>
                  <a:srgbClr val="2C343A"/>
                </a:solidFill>
                <a:latin typeface="Comic Sans MS"/>
                <a:cs typeface="Comic Sans MS"/>
              </a:rPr>
              <a:t> </a:t>
            </a:r>
            <a:r>
              <a:rPr sz="3200" b="1" dirty="0">
                <a:solidFill>
                  <a:srgbClr val="2C343A"/>
                </a:solidFill>
                <a:latin typeface="Comic Sans MS"/>
                <a:cs typeface="Comic Sans MS"/>
              </a:rPr>
              <a:t>JULIO  GUÍA</a:t>
            </a:r>
            <a:r>
              <a:rPr sz="3200" b="1" spc="-5" dirty="0">
                <a:solidFill>
                  <a:srgbClr val="2C343A"/>
                </a:solidFill>
                <a:latin typeface="Comic Sans MS"/>
                <a:cs typeface="Comic Sans MS"/>
              </a:rPr>
              <a:t> </a:t>
            </a:r>
            <a:r>
              <a:rPr sz="3200" b="1" spc="-190" dirty="0">
                <a:solidFill>
                  <a:srgbClr val="2C343A"/>
                </a:solidFill>
                <a:latin typeface="Comic Sans MS"/>
                <a:cs typeface="Comic Sans MS"/>
              </a:rPr>
              <a:t>N</a:t>
            </a:r>
            <a:r>
              <a:rPr sz="3200" b="1" spc="-190" dirty="0">
                <a:solidFill>
                  <a:srgbClr val="2C343A"/>
                </a:solidFill>
                <a:latin typeface="Arial"/>
                <a:cs typeface="Arial"/>
              </a:rPr>
              <a:t>°	</a:t>
            </a:r>
            <a:r>
              <a:rPr sz="3200" b="1" spc="-5" dirty="0">
                <a:solidFill>
                  <a:srgbClr val="2C343A"/>
                </a:solidFill>
                <a:latin typeface="Comic Sans MS"/>
                <a:cs typeface="Comic Sans MS"/>
              </a:rPr>
              <a:t>15 </a:t>
            </a:r>
            <a:r>
              <a:rPr sz="3200" b="1" dirty="0">
                <a:solidFill>
                  <a:srgbClr val="2C343A"/>
                </a:solidFill>
                <a:latin typeface="Comic Sans MS"/>
                <a:cs typeface="Comic Sans MS"/>
              </a:rPr>
              <a:t>DE LENGUA Y LITERATURA  </a:t>
            </a:r>
            <a:r>
              <a:rPr sz="3200" b="1" spc="-185" dirty="0">
                <a:solidFill>
                  <a:srgbClr val="2C343A"/>
                </a:solidFill>
                <a:latin typeface="Comic Sans MS"/>
                <a:cs typeface="Comic Sans MS"/>
              </a:rPr>
              <a:t>8</a:t>
            </a:r>
            <a:r>
              <a:rPr sz="3200" b="1" spc="-185" dirty="0">
                <a:solidFill>
                  <a:srgbClr val="2C343A"/>
                </a:solidFill>
                <a:latin typeface="Arial"/>
                <a:cs typeface="Arial"/>
              </a:rPr>
              <a:t>°	</a:t>
            </a:r>
            <a:r>
              <a:rPr sz="3200" b="1" spc="-5" dirty="0">
                <a:solidFill>
                  <a:srgbClr val="2C343A"/>
                </a:solidFill>
                <a:latin typeface="Comic Sans MS"/>
                <a:cs typeface="Comic Sans MS"/>
              </a:rPr>
              <a:t>BÁSICO</a:t>
            </a:r>
            <a:r>
              <a:rPr sz="3200" b="1" spc="-25" dirty="0">
                <a:solidFill>
                  <a:srgbClr val="2C343A"/>
                </a:solidFill>
                <a:latin typeface="Comic Sans MS"/>
                <a:cs typeface="Comic Sans MS"/>
              </a:rPr>
              <a:t> </a:t>
            </a:r>
            <a:r>
              <a:rPr sz="3200" b="1" spc="-5" dirty="0">
                <a:solidFill>
                  <a:srgbClr val="2C343A"/>
                </a:solidFill>
                <a:latin typeface="Comic Sans MS"/>
                <a:cs typeface="Comic Sans MS"/>
              </a:rPr>
              <a:t>2020</a:t>
            </a:r>
            <a:endParaRPr sz="3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5215" y="3374212"/>
            <a:ext cx="707834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45" dirty="0">
                <a:solidFill>
                  <a:srgbClr val="2C343A"/>
                </a:solidFill>
                <a:latin typeface="Arial"/>
                <a:cs typeface="Arial"/>
              </a:rPr>
              <a:t>“IDEA </a:t>
            </a:r>
            <a:r>
              <a:rPr sz="2000" b="1" spc="-80" dirty="0">
                <a:solidFill>
                  <a:srgbClr val="2C343A"/>
                </a:solidFill>
                <a:latin typeface="Arial"/>
                <a:cs typeface="Arial"/>
              </a:rPr>
              <a:t>PRINCIPAL </a:t>
            </a:r>
            <a:r>
              <a:rPr sz="2000" b="1" spc="-165" dirty="0">
                <a:solidFill>
                  <a:srgbClr val="2C343A"/>
                </a:solidFill>
                <a:latin typeface="Arial"/>
                <a:cs typeface="Arial"/>
              </a:rPr>
              <a:t>– </a:t>
            </a:r>
            <a:r>
              <a:rPr sz="2000" b="1" spc="-60" dirty="0">
                <a:solidFill>
                  <a:srgbClr val="2C343A"/>
                </a:solidFill>
                <a:latin typeface="Arial"/>
                <a:cs typeface="Arial"/>
              </a:rPr>
              <a:t>HECHOS </a:t>
            </a:r>
            <a:r>
              <a:rPr sz="2000" b="1" spc="-15" dirty="0">
                <a:solidFill>
                  <a:srgbClr val="2C343A"/>
                </a:solidFill>
                <a:latin typeface="Arial"/>
                <a:cs typeface="Arial"/>
              </a:rPr>
              <a:t>Y </a:t>
            </a:r>
            <a:r>
              <a:rPr sz="2000" b="1" spc="-55" dirty="0">
                <a:solidFill>
                  <a:srgbClr val="2C343A"/>
                </a:solidFill>
                <a:latin typeface="Arial"/>
                <a:cs typeface="Arial"/>
              </a:rPr>
              <a:t>DETALLES </a:t>
            </a:r>
            <a:r>
              <a:rPr sz="2000" b="1" spc="-165" dirty="0">
                <a:solidFill>
                  <a:srgbClr val="2C343A"/>
                </a:solidFill>
                <a:latin typeface="Arial"/>
                <a:cs typeface="Arial"/>
              </a:rPr>
              <a:t>– </a:t>
            </a:r>
            <a:r>
              <a:rPr sz="2000" b="1" spc="-95" dirty="0">
                <a:solidFill>
                  <a:srgbClr val="2C343A"/>
                </a:solidFill>
                <a:latin typeface="Arial"/>
                <a:cs typeface="Arial"/>
              </a:rPr>
              <a:t>IDEA</a:t>
            </a:r>
            <a:r>
              <a:rPr sz="2000" b="1" spc="215" dirty="0">
                <a:solidFill>
                  <a:srgbClr val="2C343A"/>
                </a:solidFill>
                <a:latin typeface="Arial"/>
                <a:cs typeface="Arial"/>
              </a:rPr>
              <a:t> </a:t>
            </a:r>
            <a:r>
              <a:rPr sz="2000" b="1" spc="-114" dirty="0">
                <a:solidFill>
                  <a:srgbClr val="2C343A"/>
                </a:solidFill>
                <a:latin typeface="Arial"/>
                <a:cs typeface="Arial"/>
              </a:rPr>
              <a:t>EXPLÍCITA”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4668" y="4616602"/>
            <a:ext cx="283718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u="heavy" dirty="0">
                <a:solidFill>
                  <a:srgbClr val="607D91"/>
                </a:solidFill>
                <a:uFill>
                  <a:solidFill>
                    <a:srgbClr val="607D91"/>
                  </a:solidFill>
                </a:uFill>
                <a:latin typeface="Arial"/>
                <a:cs typeface="Arial"/>
              </a:rPr>
              <a:t>Profesora Asignatura</a:t>
            </a:r>
            <a:r>
              <a:rPr sz="1400" dirty="0">
                <a:solidFill>
                  <a:srgbClr val="607D91"/>
                </a:solidFill>
                <a:latin typeface="Arial"/>
                <a:cs typeface="Arial"/>
              </a:rPr>
              <a:t>: Jissella</a:t>
            </a:r>
            <a:r>
              <a:rPr sz="1400" spc="-170" dirty="0">
                <a:solidFill>
                  <a:srgbClr val="607D9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607D91"/>
                </a:solidFill>
                <a:latin typeface="Arial"/>
                <a:cs typeface="Arial"/>
              </a:rPr>
              <a:t>Peña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53659" y="4616602"/>
            <a:ext cx="384175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u="heavy" dirty="0">
                <a:solidFill>
                  <a:srgbClr val="607D91"/>
                </a:solidFill>
                <a:uFill>
                  <a:solidFill>
                    <a:srgbClr val="607D91"/>
                  </a:solidFill>
                </a:uFill>
                <a:latin typeface="Arial"/>
                <a:cs typeface="Arial"/>
              </a:rPr>
              <a:t>Docentes PIE:</a:t>
            </a:r>
            <a:r>
              <a:rPr lang="es-CL" sz="1400" u="heavy" dirty="0">
                <a:solidFill>
                  <a:srgbClr val="607D91"/>
                </a:solidFill>
                <a:uFill>
                  <a:solidFill>
                    <a:srgbClr val="607D91"/>
                  </a:solidFill>
                </a:u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607D91"/>
                </a:solidFill>
                <a:latin typeface="Arial"/>
                <a:cs typeface="Arial"/>
              </a:rPr>
              <a:t>Fernanda</a:t>
            </a:r>
            <a:r>
              <a:rPr sz="1400" spc="-204" dirty="0">
                <a:solidFill>
                  <a:srgbClr val="607D9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607D91"/>
                </a:solidFill>
                <a:latin typeface="Arial"/>
                <a:cs typeface="Arial"/>
              </a:rPr>
              <a:t>López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1876" y="4639055"/>
            <a:ext cx="210825" cy="177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838700" y="4648310"/>
            <a:ext cx="234696" cy="1748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620" y="1403096"/>
            <a:ext cx="8547100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70510" algn="l"/>
              </a:tabLst>
            </a:pPr>
            <a:r>
              <a:rPr sz="1800" dirty="0">
                <a:latin typeface="Comic Sans MS"/>
                <a:cs typeface="Comic Sans MS"/>
              </a:rPr>
              <a:t>La </a:t>
            </a:r>
            <a:r>
              <a:rPr sz="1800" spc="-5" dirty="0">
                <a:latin typeface="Comic Sans MS"/>
                <a:cs typeface="Comic Sans MS"/>
              </a:rPr>
              <a:t>actividad debe </a:t>
            </a:r>
            <a:r>
              <a:rPr sz="1800" dirty="0">
                <a:latin typeface="Comic Sans MS"/>
                <a:cs typeface="Comic Sans MS"/>
              </a:rPr>
              <a:t>ser elaborada con ayuda </a:t>
            </a:r>
            <a:r>
              <a:rPr sz="1800" spc="-5" dirty="0">
                <a:latin typeface="Comic Sans MS"/>
                <a:cs typeface="Comic Sans MS"/>
              </a:rPr>
              <a:t>de </a:t>
            </a:r>
            <a:r>
              <a:rPr sz="1800" dirty="0">
                <a:latin typeface="Comic Sans MS"/>
                <a:cs typeface="Comic Sans MS"/>
              </a:rPr>
              <a:t>un adulto para </a:t>
            </a:r>
            <a:r>
              <a:rPr sz="1800" spc="-5" dirty="0">
                <a:latin typeface="Comic Sans MS"/>
                <a:cs typeface="Comic Sans MS"/>
              </a:rPr>
              <a:t>posibles</a:t>
            </a:r>
            <a:r>
              <a:rPr sz="1800" spc="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dudas.</a:t>
            </a:r>
            <a:endParaRPr sz="1800">
              <a:latin typeface="Comic Sans MS"/>
              <a:cs typeface="Comic Sans MS"/>
            </a:endParaRPr>
          </a:p>
          <a:p>
            <a:pPr marL="269875" indent="-257810">
              <a:lnSpc>
                <a:spcPct val="100000"/>
              </a:lnSpc>
              <a:spcBef>
                <a:spcPts val="2160"/>
              </a:spcBef>
              <a:buFont typeface="Wingdings"/>
              <a:buChar char=""/>
              <a:tabLst>
                <a:tab pos="270510" algn="l"/>
              </a:tabLst>
            </a:pPr>
            <a:r>
              <a:rPr sz="1800" dirty="0">
                <a:latin typeface="Comic Sans MS"/>
                <a:cs typeface="Comic Sans MS"/>
              </a:rPr>
              <a:t>El</a:t>
            </a:r>
            <a:r>
              <a:rPr sz="1800" spc="18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tiempo</a:t>
            </a:r>
            <a:r>
              <a:rPr sz="1800" spc="1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estimado</a:t>
            </a:r>
            <a:r>
              <a:rPr sz="1800" spc="1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es</a:t>
            </a:r>
            <a:r>
              <a:rPr sz="1800" spc="1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de</a:t>
            </a:r>
            <a:r>
              <a:rPr sz="1800" spc="185" dirty="0">
                <a:latin typeface="Comic Sans MS"/>
                <a:cs typeface="Comic Sans MS"/>
              </a:rPr>
              <a:t> </a:t>
            </a:r>
            <a:r>
              <a:rPr sz="1800" spc="5" dirty="0">
                <a:latin typeface="Comic Sans MS"/>
                <a:cs typeface="Comic Sans MS"/>
              </a:rPr>
              <a:t>90</a:t>
            </a:r>
            <a:r>
              <a:rPr sz="1800" spc="1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minutos,</a:t>
            </a:r>
            <a:r>
              <a:rPr sz="1800" spc="19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pero</a:t>
            </a:r>
            <a:r>
              <a:rPr sz="1800" spc="1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si</a:t>
            </a:r>
            <a:r>
              <a:rPr sz="1800" spc="1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el</a:t>
            </a:r>
            <a:r>
              <a:rPr sz="1800" spc="1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estudiante</a:t>
            </a:r>
            <a:r>
              <a:rPr sz="1800" spc="18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requiere</a:t>
            </a:r>
            <a:r>
              <a:rPr sz="1800" spc="18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de</a:t>
            </a:r>
            <a:r>
              <a:rPr sz="1800" spc="18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más</a:t>
            </a:r>
            <a:endParaRPr sz="1800">
              <a:latin typeface="Comic Sans MS"/>
              <a:cs typeface="Comic Sans MS"/>
            </a:endParaRPr>
          </a:p>
          <a:p>
            <a:pPr marL="269875">
              <a:lnSpc>
                <a:spcPct val="100000"/>
              </a:lnSpc>
            </a:pPr>
            <a:r>
              <a:rPr sz="1800" spc="-5" dirty="0">
                <a:latin typeface="Comic Sans MS"/>
                <a:cs typeface="Comic Sans MS"/>
              </a:rPr>
              <a:t>tiempo, se le debe ceder haciendo </a:t>
            </a:r>
            <a:r>
              <a:rPr sz="1800" dirty="0">
                <a:latin typeface="Comic Sans MS"/>
                <a:cs typeface="Comic Sans MS"/>
              </a:rPr>
              <a:t>pausas entre las </a:t>
            </a:r>
            <a:r>
              <a:rPr sz="1800" spc="-5" dirty="0">
                <a:latin typeface="Comic Sans MS"/>
                <a:cs typeface="Comic Sans MS"/>
              </a:rPr>
              <a:t>actividades.</a:t>
            </a:r>
            <a:endParaRPr sz="1800">
              <a:latin typeface="Comic Sans MS"/>
              <a:cs typeface="Comic Sans MS"/>
            </a:endParaRPr>
          </a:p>
          <a:p>
            <a:pPr marL="269875" indent="-257810">
              <a:lnSpc>
                <a:spcPct val="100000"/>
              </a:lnSpc>
              <a:spcBef>
                <a:spcPts val="2160"/>
              </a:spcBef>
              <a:buFont typeface="Wingdings"/>
              <a:buChar char=""/>
              <a:tabLst>
                <a:tab pos="270510" algn="l"/>
              </a:tabLst>
            </a:pPr>
            <a:r>
              <a:rPr sz="1800" spc="-5" dirty="0">
                <a:latin typeface="Comic Sans MS"/>
                <a:cs typeface="Comic Sans MS"/>
              </a:rPr>
              <a:t>Debe realizar el trabajo </a:t>
            </a:r>
            <a:r>
              <a:rPr sz="1800" dirty="0">
                <a:latin typeface="Comic Sans MS"/>
                <a:cs typeface="Comic Sans MS"/>
              </a:rPr>
              <a:t>en </a:t>
            </a:r>
            <a:r>
              <a:rPr sz="1800" spc="-5" dirty="0">
                <a:latin typeface="Comic Sans MS"/>
                <a:cs typeface="Comic Sans MS"/>
              </a:rPr>
              <a:t>el </a:t>
            </a:r>
            <a:r>
              <a:rPr sz="1800" dirty="0">
                <a:latin typeface="Comic Sans MS"/>
                <a:cs typeface="Comic Sans MS"/>
              </a:rPr>
              <a:t>cuaderno o guía</a:t>
            </a:r>
            <a:r>
              <a:rPr sz="1800" spc="-1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correspondiente.</a:t>
            </a:r>
            <a:endParaRPr sz="1800">
              <a:latin typeface="Comic Sans MS"/>
              <a:cs typeface="Comic Sans MS"/>
            </a:endParaRPr>
          </a:p>
          <a:p>
            <a:pPr marL="269875" marR="5715" indent="-257810">
              <a:lnSpc>
                <a:spcPct val="100000"/>
              </a:lnSpc>
              <a:spcBef>
                <a:spcPts val="2165"/>
              </a:spcBef>
              <a:buFont typeface="Wingdings"/>
              <a:buChar char=""/>
              <a:tabLst>
                <a:tab pos="270510" algn="l"/>
              </a:tabLst>
            </a:pPr>
            <a:r>
              <a:rPr sz="1800" spc="-5" dirty="0">
                <a:latin typeface="Comic Sans MS"/>
                <a:cs typeface="Comic Sans MS"/>
              </a:rPr>
              <a:t>Debe escribir el objetivo </a:t>
            </a:r>
            <a:r>
              <a:rPr sz="1800" dirty="0">
                <a:latin typeface="Comic Sans MS"/>
                <a:cs typeface="Comic Sans MS"/>
              </a:rPr>
              <a:t>y </a:t>
            </a:r>
            <a:r>
              <a:rPr sz="1800" spc="-5" dirty="0">
                <a:latin typeface="Comic Sans MS"/>
                <a:cs typeface="Comic Sans MS"/>
              </a:rPr>
              <a:t>la fecha en su </a:t>
            </a:r>
            <a:r>
              <a:rPr sz="1800" dirty="0">
                <a:latin typeface="Comic Sans MS"/>
                <a:cs typeface="Comic Sans MS"/>
              </a:rPr>
              <a:t>cuaderno o guía al </a:t>
            </a:r>
            <a:r>
              <a:rPr sz="1800" spc="-5" dirty="0">
                <a:latin typeface="Comic Sans MS"/>
                <a:cs typeface="Comic Sans MS"/>
              </a:rPr>
              <a:t>momento de  realizar la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actividad.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84496" y="4912658"/>
            <a:ext cx="175895" cy="243204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z="1200" spc="18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fld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3663" y="91897"/>
            <a:ext cx="736345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220" dirty="0">
                <a:solidFill>
                  <a:srgbClr val="161A1D"/>
                </a:solidFill>
                <a:latin typeface="Arial"/>
                <a:cs typeface="Arial"/>
              </a:rPr>
              <a:t>Orientaciones </a:t>
            </a:r>
            <a:r>
              <a:rPr sz="3200" b="1" spc="-190" dirty="0">
                <a:solidFill>
                  <a:srgbClr val="161A1D"/>
                </a:solidFill>
                <a:latin typeface="Arial"/>
                <a:cs typeface="Arial"/>
              </a:rPr>
              <a:t>para </a:t>
            </a:r>
            <a:r>
              <a:rPr sz="3200" b="1" spc="-254" dirty="0">
                <a:solidFill>
                  <a:srgbClr val="161A1D"/>
                </a:solidFill>
                <a:latin typeface="Arial"/>
                <a:cs typeface="Arial"/>
              </a:rPr>
              <a:t>padres </a:t>
            </a:r>
            <a:r>
              <a:rPr sz="3200" b="1" spc="-35" dirty="0">
                <a:solidFill>
                  <a:srgbClr val="161A1D"/>
                </a:solidFill>
                <a:latin typeface="Arial"/>
                <a:cs typeface="Arial"/>
              </a:rPr>
              <a:t>y/o</a:t>
            </a:r>
            <a:r>
              <a:rPr sz="3200" b="1" spc="130" dirty="0">
                <a:solidFill>
                  <a:srgbClr val="161A1D"/>
                </a:solidFill>
                <a:latin typeface="Arial"/>
                <a:cs typeface="Arial"/>
              </a:rPr>
              <a:t> </a:t>
            </a:r>
            <a:r>
              <a:rPr sz="3200" b="1" spc="-220" dirty="0">
                <a:solidFill>
                  <a:srgbClr val="161A1D"/>
                </a:solidFill>
                <a:latin typeface="Arial"/>
                <a:cs typeface="Arial"/>
              </a:rPr>
              <a:t>apoderados.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5310" y="296113"/>
            <a:ext cx="206502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7620">
              <a:lnSpc>
                <a:spcPct val="100000"/>
              </a:lnSpc>
              <a:spcBef>
                <a:spcPts val="95"/>
              </a:spcBef>
              <a:tabLst>
                <a:tab pos="1679575" algn="l"/>
              </a:tabLst>
            </a:pPr>
            <a:r>
              <a:rPr spc="380" dirty="0">
                <a:solidFill>
                  <a:srgbClr val="2C343A"/>
                </a:solidFill>
              </a:rPr>
              <a:t>Obje</a:t>
            </a:r>
            <a:r>
              <a:rPr spc="229" dirty="0">
                <a:solidFill>
                  <a:srgbClr val="2C343A"/>
                </a:solidFill>
              </a:rPr>
              <a:t>t</a:t>
            </a:r>
            <a:r>
              <a:rPr spc="125" dirty="0">
                <a:solidFill>
                  <a:srgbClr val="2C343A"/>
                </a:solidFill>
              </a:rPr>
              <a:t>iv</a:t>
            </a:r>
            <a:r>
              <a:rPr spc="170" dirty="0">
                <a:solidFill>
                  <a:srgbClr val="2C343A"/>
                </a:solidFill>
              </a:rPr>
              <a:t>o</a:t>
            </a:r>
            <a:r>
              <a:rPr dirty="0">
                <a:solidFill>
                  <a:srgbClr val="2C343A"/>
                </a:solidFill>
              </a:rPr>
              <a:t>	</a:t>
            </a:r>
            <a:r>
              <a:rPr spc="70" dirty="0">
                <a:solidFill>
                  <a:srgbClr val="2C343A"/>
                </a:solidFill>
              </a:rPr>
              <a:t>de  </a:t>
            </a:r>
            <a:r>
              <a:rPr spc="300" dirty="0">
                <a:solidFill>
                  <a:srgbClr val="2C343A"/>
                </a:solidFill>
              </a:rPr>
              <a:t>apr</a:t>
            </a:r>
            <a:r>
              <a:rPr spc="325" dirty="0">
                <a:solidFill>
                  <a:srgbClr val="2C343A"/>
                </a:solidFill>
              </a:rPr>
              <a:t>e</a:t>
            </a:r>
            <a:r>
              <a:rPr spc="175" dirty="0">
                <a:solidFill>
                  <a:srgbClr val="2C343A"/>
                </a:solidFill>
              </a:rPr>
              <a:t>n</a:t>
            </a:r>
            <a:r>
              <a:rPr spc="60" dirty="0">
                <a:solidFill>
                  <a:srgbClr val="2C343A"/>
                </a:solidFill>
              </a:rPr>
              <a:t>d</a:t>
            </a:r>
            <a:r>
              <a:rPr spc="40" dirty="0">
                <a:solidFill>
                  <a:srgbClr val="2C343A"/>
                </a:solidFill>
              </a:rPr>
              <a:t>i</a:t>
            </a:r>
            <a:r>
              <a:rPr spc="400" dirty="0">
                <a:solidFill>
                  <a:srgbClr val="2C343A"/>
                </a:solidFill>
              </a:rPr>
              <a:t>zaje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788155" y="1631442"/>
            <a:ext cx="15684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25" dirty="0">
                <a:solidFill>
                  <a:srgbClr val="FFFFFF"/>
                </a:solidFill>
                <a:latin typeface="Trebuchet MS"/>
                <a:cs typeface="Trebuchet MS"/>
              </a:rPr>
              <a:t>Idea</a:t>
            </a:r>
            <a:r>
              <a:rPr sz="2000" b="1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spc="-40" dirty="0">
                <a:solidFill>
                  <a:srgbClr val="FFFFFF"/>
                </a:solidFill>
                <a:latin typeface="Trebuchet MS"/>
                <a:cs typeface="Trebuchet MS"/>
              </a:rPr>
              <a:t>principal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0891" y="2241296"/>
            <a:ext cx="19818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40" dirty="0">
                <a:solidFill>
                  <a:srgbClr val="FFFFFF"/>
                </a:solidFill>
                <a:latin typeface="Trebuchet MS"/>
                <a:cs typeface="Trebuchet MS"/>
              </a:rPr>
              <a:t>Hechos </a:t>
            </a:r>
            <a:r>
              <a:rPr sz="2000" b="1" spc="-2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2000" b="1" spc="-45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b="1" spc="-35" dirty="0">
                <a:solidFill>
                  <a:srgbClr val="FFFFFF"/>
                </a:solidFill>
                <a:latin typeface="Trebuchet MS"/>
                <a:cs typeface="Trebuchet MS"/>
              </a:rPr>
              <a:t>detalles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68928" y="2850591"/>
            <a:ext cx="140589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20" dirty="0">
                <a:solidFill>
                  <a:srgbClr val="FFFFFF"/>
                </a:solidFill>
                <a:latin typeface="Trebuchet MS"/>
                <a:cs typeface="Trebuchet MS"/>
              </a:rPr>
              <a:t>Infor</a:t>
            </a:r>
            <a:r>
              <a:rPr sz="2000" b="1" spc="-45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2000" b="1" spc="-40" dirty="0">
                <a:solidFill>
                  <a:srgbClr val="FFFFFF"/>
                </a:solidFill>
                <a:latin typeface="Trebuchet MS"/>
                <a:cs typeface="Trebuchet MS"/>
              </a:rPr>
              <a:t>ación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73144" y="3460750"/>
            <a:ext cx="9994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9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2000" b="1" spc="-90" dirty="0">
                <a:solidFill>
                  <a:srgbClr val="FFFFFF"/>
                </a:solidFill>
                <a:latin typeface="Trebuchet MS"/>
                <a:cs typeface="Trebuchet MS"/>
              </a:rPr>
              <a:t>x</a:t>
            </a:r>
            <a:r>
              <a:rPr sz="2000" b="1" spc="-20" dirty="0">
                <a:solidFill>
                  <a:srgbClr val="FFFFFF"/>
                </a:solidFill>
                <a:latin typeface="Trebuchet MS"/>
                <a:cs typeface="Trebuchet MS"/>
              </a:rPr>
              <a:t>pl</a:t>
            </a:r>
            <a:r>
              <a:rPr sz="2000" b="1" spc="-45" dirty="0">
                <a:solidFill>
                  <a:srgbClr val="FFFFFF"/>
                </a:solidFill>
                <a:latin typeface="Trebuchet MS"/>
                <a:cs typeface="Trebuchet MS"/>
              </a:rPr>
              <a:t>ícita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9228" y="1517855"/>
            <a:ext cx="1800225" cy="19462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90"/>
              </a:spcBef>
            </a:pPr>
            <a:r>
              <a:rPr sz="1400" spc="-80" dirty="0">
                <a:latin typeface="Arial"/>
                <a:cs typeface="Arial"/>
              </a:rPr>
              <a:t>Leer</a:t>
            </a:r>
            <a:r>
              <a:rPr sz="1400" spc="-14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comprensivamente  </a:t>
            </a:r>
            <a:r>
              <a:rPr sz="1400" spc="-55" dirty="0">
                <a:latin typeface="Arial"/>
                <a:cs typeface="Arial"/>
              </a:rPr>
              <a:t>distintos </a:t>
            </a:r>
            <a:r>
              <a:rPr sz="1400" spc="-50" dirty="0">
                <a:latin typeface="Arial"/>
                <a:cs typeface="Arial"/>
              </a:rPr>
              <a:t>tipos </a:t>
            </a:r>
            <a:r>
              <a:rPr sz="1400" spc="-30" dirty="0">
                <a:latin typeface="Arial"/>
                <a:cs typeface="Arial"/>
              </a:rPr>
              <a:t>de </a:t>
            </a:r>
            <a:r>
              <a:rPr sz="1400" spc="-75" dirty="0">
                <a:latin typeface="Arial"/>
                <a:cs typeface="Arial"/>
              </a:rPr>
              <a:t>textos.  </a:t>
            </a:r>
            <a:r>
              <a:rPr sz="1400" spc="-30" dirty="0">
                <a:latin typeface="Arial"/>
                <a:cs typeface="Arial"/>
              </a:rPr>
              <a:t>Identificando </a:t>
            </a:r>
            <a:r>
              <a:rPr sz="1400" spc="-45" dirty="0">
                <a:latin typeface="Arial"/>
                <a:cs typeface="Arial"/>
              </a:rPr>
              <a:t>hechos </a:t>
            </a:r>
            <a:r>
              <a:rPr sz="1400" spc="-75" dirty="0">
                <a:latin typeface="Arial"/>
                <a:cs typeface="Arial"/>
              </a:rPr>
              <a:t>y  detalles. </a:t>
            </a:r>
            <a:r>
              <a:rPr sz="1400" spc="-60" dirty="0">
                <a:latin typeface="Arial"/>
                <a:cs typeface="Arial"/>
              </a:rPr>
              <a:t>Idea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principal.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400" spc="-55" dirty="0">
                <a:latin typeface="Arial"/>
                <a:cs typeface="Arial"/>
              </a:rPr>
              <a:t>Hechos </a:t>
            </a:r>
            <a:r>
              <a:rPr sz="1400" spc="-75" dirty="0">
                <a:latin typeface="Arial"/>
                <a:cs typeface="Arial"/>
              </a:rPr>
              <a:t>y</a:t>
            </a:r>
            <a:r>
              <a:rPr sz="1400" spc="-70" dirty="0">
                <a:latin typeface="Arial"/>
                <a:cs typeface="Arial"/>
              </a:rPr>
              <a:t> detalles.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1400" spc="-30" dirty="0">
                <a:latin typeface="Arial"/>
                <a:cs typeface="Arial"/>
              </a:rPr>
              <a:t>Información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70" dirty="0">
                <a:latin typeface="Arial"/>
                <a:cs typeface="Arial"/>
              </a:rPr>
              <a:t>Explicita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62127" y="1641348"/>
            <a:ext cx="373380" cy="447040"/>
            <a:chOff x="262127" y="1641348"/>
            <a:chExt cx="373380" cy="447040"/>
          </a:xfrm>
        </p:grpSpPr>
        <p:sp>
          <p:nvSpPr>
            <p:cNvPr id="10" name="object 10"/>
            <p:cNvSpPr/>
            <p:nvPr/>
          </p:nvSpPr>
          <p:spPr>
            <a:xfrm>
              <a:off x="262127" y="1869948"/>
              <a:ext cx="373380" cy="186055"/>
            </a:xfrm>
            <a:custGeom>
              <a:avLst/>
              <a:gdLst/>
              <a:ahLst/>
              <a:cxnLst/>
              <a:rect l="l" t="t" r="r" b="b"/>
              <a:pathLst>
                <a:path w="373380" h="186055">
                  <a:moveTo>
                    <a:pt x="186690" y="0"/>
                  </a:moveTo>
                  <a:lnTo>
                    <a:pt x="93662" y="46608"/>
                  </a:lnTo>
                  <a:lnTo>
                    <a:pt x="0" y="93090"/>
                  </a:lnTo>
                  <a:lnTo>
                    <a:pt x="186690" y="185927"/>
                  </a:lnTo>
                  <a:lnTo>
                    <a:pt x="373380" y="93090"/>
                  </a:lnTo>
                  <a:lnTo>
                    <a:pt x="279869" y="46608"/>
                  </a:lnTo>
                  <a:lnTo>
                    <a:pt x="186690" y="0"/>
                  </a:lnTo>
                  <a:close/>
                </a:path>
              </a:pathLst>
            </a:custGeom>
            <a:solidFill>
              <a:srgbClr val="B4A7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2127" y="1962912"/>
              <a:ext cx="373380" cy="12496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62127" y="1793748"/>
              <a:ext cx="373380" cy="186055"/>
            </a:xfrm>
            <a:custGeom>
              <a:avLst/>
              <a:gdLst/>
              <a:ahLst/>
              <a:cxnLst/>
              <a:rect l="l" t="t" r="r" b="b"/>
              <a:pathLst>
                <a:path w="373380" h="186055">
                  <a:moveTo>
                    <a:pt x="186690" y="0"/>
                  </a:moveTo>
                  <a:lnTo>
                    <a:pt x="93662" y="46609"/>
                  </a:lnTo>
                  <a:lnTo>
                    <a:pt x="0" y="92710"/>
                  </a:lnTo>
                  <a:lnTo>
                    <a:pt x="93662" y="139319"/>
                  </a:lnTo>
                  <a:lnTo>
                    <a:pt x="186690" y="185927"/>
                  </a:lnTo>
                  <a:lnTo>
                    <a:pt x="373380" y="92710"/>
                  </a:lnTo>
                  <a:lnTo>
                    <a:pt x="279869" y="46609"/>
                  </a:lnTo>
                  <a:lnTo>
                    <a:pt x="186690" y="0"/>
                  </a:lnTo>
                  <a:close/>
                </a:path>
              </a:pathLst>
            </a:custGeom>
            <a:solidFill>
              <a:srgbClr val="A3C2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62127" y="1886712"/>
              <a:ext cx="373380" cy="12496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62127" y="1717548"/>
              <a:ext cx="373380" cy="186055"/>
            </a:xfrm>
            <a:custGeom>
              <a:avLst/>
              <a:gdLst/>
              <a:ahLst/>
              <a:cxnLst/>
              <a:rect l="l" t="t" r="r" b="b"/>
              <a:pathLst>
                <a:path w="373380" h="186055">
                  <a:moveTo>
                    <a:pt x="186690" y="0"/>
                  </a:moveTo>
                  <a:lnTo>
                    <a:pt x="93662" y="46609"/>
                  </a:lnTo>
                  <a:lnTo>
                    <a:pt x="0" y="93217"/>
                  </a:lnTo>
                  <a:lnTo>
                    <a:pt x="93662" y="139318"/>
                  </a:lnTo>
                  <a:lnTo>
                    <a:pt x="186690" y="185927"/>
                  </a:lnTo>
                  <a:lnTo>
                    <a:pt x="279869" y="139318"/>
                  </a:lnTo>
                  <a:lnTo>
                    <a:pt x="373380" y="93217"/>
                  </a:lnTo>
                  <a:close/>
                </a:path>
              </a:pathLst>
            </a:custGeom>
            <a:solidFill>
              <a:srgbClr val="B6D6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2127" y="1810512"/>
              <a:ext cx="373380" cy="1249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2127" y="1641348"/>
              <a:ext cx="373380" cy="187960"/>
            </a:xfrm>
            <a:custGeom>
              <a:avLst/>
              <a:gdLst/>
              <a:ahLst/>
              <a:cxnLst/>
              <a:rect l="l" t="t" r="r" b="b"/>
              <a:pathLst>
                <a:path w="373380" h="187960">
                  <a:moveTo>
                    <a:pt x="186690" y="0"/>
                  </a:moveTo>
                  <a:lnTo>
                    <a:pt x="0" y="93599"/>
                  </a:lnTo>
                  <a:lnTo>
                    <a:pt x="93662" y="140462"/>
                  </a:lnTo>
                  <a:lnTo>
                    <a:pt x="186690" y="187451"/>
                  </a:lnTo>
                  <a:lnTo>
                    <a:pt x="279869" y="140462"/>
                  </a:lnTo>
                  <a:lnTo>
                    <a:pt x="373380" y="93599"/>
                  </a:lnTo>
                  <a:close/>
                </a:path>
              </a:pathLst>
            </a:custGeom>
            <a:solidFill>
              <a:srgbClr val="FFE4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62127" y="1734312"/>
              <a:ext cx="373380" cy="12496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5937503" y="3584447"/>
            <a:ext cx="3000755" cy="141732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6667627" y="2539365"/>
            <a:ext cx="2359025" cy="668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95"/>
              </a:spcBef>
            </a:pPr>
            <a:r>
              <a:rPr sz="1400" spc="-114" dirty="0">
                <a:latin typeface="Arial"/>
                <a:cs typeface="Arial"/>
              </a:rPr>
              <a:t>Tips </a:t>
            </a:r>
            <a:r>
              <a:rPr sz="1400" spc="-50" dirty="0">
                <a:latin typeface="Arial"/>
                <a:cs typeface="Arial"/>
              </a:rPr>
              <a:t>para </a:t>
            </a:r>
            <a:r>
              <a:rPr sz="1400" spc="-45" dirty="0">
                <a:latin typeface="Arial"/>
                <a:cs typeface="Arial"/>
              </a:rPr>
              <a:t>trabajar </a:t>
            </a:r>
            <a:r>
              <a:rPr sz="1400" spc="-60" dirty="0">
                <a:latin typeface="Arial"/>
                <a:cs typeface="Arial"/>
              </a:rPr>
              <a:t>el </a:t>
            </a:r>
            <a:r>
              <a:rPr sz="1400" spc="-50" dirty="0">
                <a:latin typeface="Arial"/>
                <a:cs typeface="Arial"/>
              </a:rPr>
              <a:t>material </a:t>
            </a:r>
            <a:r>
              <a:rPr sz="1400" spc="-35" dirty="0">
                <a:latin typeface="Arial"/>
                <a:cs typeface="Arial"/>
              </a:rPr>
              <a:t>de  </a:t>
            </a:r>
            <a:r>
              <a:rPr sz="1400" spc="-65" dirty="0">
                <a:latin typeface="Arial"/>
                <a:cs typeface="Arial"/>
              </a:rPr>
              <a:t>la </a:t>
            </a:r>
            <a:r>
              <a:rPr sz="1400" spc="-50" dirty="0">
                <a:latin typeface="Arial"/>
                <a:cs typeface="Arial"/>
              </a:rPr>
              <a:t>profesora </a:t>
            </a:r>
            <a:r>
              <a:rPr sz="1400" spc="-110" dirty="0">
                <a:latin typeface="Arial"/>
                <a:cs typeface="Arial"/>
              </a:rPr>
              <a:t>Jissella,  </a:t>
            </a:r>
            <a:r>
              <a:rPr sz="1400" spc="-40" dirty="0">
                <a:latin typeface="Arial"/>
                <a:cs typeface="Arial"/>
              </a:rPr>
              <a:t>correspondiente </a:t>
            </a:r>
            <a:r>
              <a:rPr sz="1400" spc="-80" dirty="0">
                <a:latin typeface="Arial"/>
                <a:cs typeface="Arial"/>
              </a:rPr>
              <a:t>a </a:t>
            </a:r>
            <a:r>
              <a:rPr sz="1400" spc="-65" dirty="0">
                <a:latin typeface="Arial"/>
                <a:cs typeface="Arial"/>
              </a:rPr>
              <a:t>la </a:t>
            </a:r>
            <a:r>
              <a:rPr sz="1400" spc="-40" dirty="0">
                <a:latin typeface="Arial"/>
                <a:cs typeface="Arial"/>
              </a:rPr>
              <a:t>guía </a:t>
            </a:r>
            <a:r>
              <a:rPr sz="1400" spc="10" dirty="0">
                <a:latin typeface="Arial"/>
                <a:cs typeface="Arial"/>
              </a:rPr>
              <a:t>n°</a:t>
            </a:r>
            <a:r>
              <a:rPr sz="1400" spc="-30" dirty="0">
                <a:latin typeface="Arial"/>
                <a:cs typeface="Arial"/>
              </a:rPr>
              <a:t> 15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6190488" y="2603030"/>
            <a:ext cx="466725" cy="437515"/>
            <a:chOff x="6190488" y="2603030"/>
            <a:chExt cx="466725" cy="437515"/>
          </a:xfrm>
        </p:grpSpPr>
        <p:sp>
          <p:nvSpPr>
            <p:cNvPr id="21" name="object 21"/>
            <p:cNvSpPr/>
            <p:nvPr/>
          </p:nvSpPr>
          <p:spPr>
            <a:xfrm>
              <a:off x="6190488" y="2603030"/>
              <a:ext cx="466382" cy="43734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233160" y="2625851"/>
              <a:ext cx="385571" cy="35661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3540252" y="2861564"/>
            <a:ext cx="316992" cy="32511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262884" y="2257551"/>
            <a:ext cx="275843" cy="3225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80815" y="1665223"/>
            <a:ext cx="269748" cy="27178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588252" y="272795"/>
            <a:ext cx="1328927" cy="200558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484496" y="4912658"/>
            <a:ext cx="175895" cy="243204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z="1200" spc="180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fld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70223" y="2248661"/>
            <a:ext cx="17849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80" dirty="0">
                <a:solidFill>
                  <a:srgbClr val="2C343A"/>
                </a:solidFill>
                <a:latin typeface="Times New Roman"/>
                <a:cs typeface="Times New Roman"/>
              </a:rPr>
              <a:t>Recordemos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15992" y="4929327"/>
            <a:ext cx="114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95" dirty="0">
                <a:solidFill>
                  <a:srgbClr val="859CB0"/>
                </a:solidFill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4733" y="1660906"/>
            <a:ext cx="2037714" cy="1520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114" dirty="0">
                <a:latin typeface="Arial"/>
                <a:cs typeface="Arial"/>
              </a:rPr>
              <a:t>La </a:t>
            </a:r>
            <a:r>
              <a:rPr sz="1400" b="1" spc="-100" dirty="0">
                <a:latin typeface="Arial"/>
                <a:cs typeface="Arial"/>
              </a:rPr>
              <a:t>IDEA </a:t>
            </a:r>
            <a:r>
              <a:rPr sz="1400" b="1" spc="-165" dirty="0">
                <a:latin typeface="Arial"/>
                <a:cs typeface="Arial"/>
              </a:rPr>
              <a:t>PRINCIPAL </a:t>
            </a:r>
            <a:r>
              <a:rPr sz="1400" spc="-85" dirty="0">
                <a:latin typeface="Arial"/>
                <a:cs typeface="Arial"/>
              </a:rPr>
              <a:t>expresa  </a:t>
            </a:r>
            <a:r>
              <a:rPr sz="1400" spc="-65" dirty="0">
                <a:latin typeface="Arial"/>
                <a:cs typeface="Arial"/>
              </a:rPr>
              <a:t>la </a:t>
            </a:r>
            <a:r>
              <a:rPr sz="1400" spc="-25" dirty="0">
                <a:latin typeface="Arial"/>
                <a:cs typeface="Arial"/>
              </a:rPr>
              <a:t>información </a:t>
            </a:r>
            <a:r>
              <a:rPr sz="1400" spc="-95" dirty="0">
                <a:latin typeface="Arial"/>
                <a:cs typeface="Arial"/>
              </a:rPr>
              <a:t>mas  </a:t>
            </a:r>
            <a:r>
              <a:rPr sz="1400" spc="-25" dirty="0">
                <a:latin typeface="Arial"/>
                <a:cs typeface="Arial"/>
              </a:rPr>
              <a:t>importante </a:t>
            </a:r>
            <a:r>
              <a:rPr sz="1400" spc="-40" dirty="0">
                <a:latin typeface="Arial"/>
                <a:cs typeface="Arial"/>
              </a:rPr>
              <a:t>del </a:t>
            </a:r>
            <a:r>
              <a:rPr sz="1400" spc="-45" dirty="0">
                <a:latin typeface="Arial"/>
                <a:cs typeface="Arial"/>
              </a:rPr>
              <a:t>texto </a:t>
            </a:r>
            <a:r>
              <a:rPr sz="1400" spc="-75" dirty="0">
                <a:latin typeface="Arial"/>
                <a:cs typeface="Arial"/>
              </a:rPr>
              <a:t>y </a:t>
            </a:r>
            <a:r>
              <a:rPr sz="1400" spc="-140" dirty="0">
                <a:latin typeface="Arial"/>
                <a:cs typeface="Arial"/>
              </a:rPr>
              <a:t>se  </a:t>
            </a:r>
            <a:r>
              <a:rPr sz="1400" spc="-25" dirty="0">
                <a:latin typeface="Arial"/>
                <a:cs typeface="Arial"/>
              </a:rPr>
              <a:t>puede encontrar en </a:t>
            </a:r>
            <a:r>
              <a:rPr sz="1400" spc="-60" dirty="0">
                <a:latin typeface="Arial"/>
                <a:cs typeface="Arial"/>
              </a:rPr>
              <a:t>el  </a:t>
            </a:r>
            <a:r>
              <a:rPr sz="1400" spc="-45" dirty="0">
                <a:latin typeface="Arial"/>
                <a:cs typeface="Arial"/>
              </a:rPr>
              <a:t>título, </a:t>
            </a:r>
            <a:r>
              <a:rPr sz="1400" spc="-15" dirty="0">
                <a:latin typeface="Arial"/>
                <a:cs typeface="Arial"/>
              </a:rPr>
              <a:t>como </a:t>
            </a:r>
            <a:r>
              <a:rPr sz="1400" spc="-30" dirty="0">
                <a:latin typeface="Arial"/>
                <a:cs typeface="Arial"/>
              </a:rPr>
              <a:t>también </a:t>
            </a:r>
            <a:r>
              <a:rPr sz="1400" spc="-25" dirty="0">
                <a:latin typeface="Arial"/>
                <a:cs typeface="Arial"/>
              </a:rPr>
              <a:t>en </a:t>
            </a:r>
            <a:r>
              <a:rPr sz="1400" spc="-60" dirty="0">
                <a:latin typeface="Arial"/>
                <a:cs typeface="Arial"/>
              </a:rPr>
              <a:t>el  </a:t>
            </a:r>
            <a:r>
              <a:rPr sz="1400" spc="-35" dirty="0">
                <a:latin typeface="Arial"/>
                <a:cs typeface="Arial"/>
              </a:rPr>
              <a:t>primer </a:t>
            </a:r>
            <a:r>
              <a:rPr sz="1400" spc="-40" dirty="0">
                <a:latin typeface="Arial"/>
                <a:cs typeface="Arial"/>
              </a:rPr>
              <a:t>párrafo </a:t>
            </a:r>
            <a:r>
              <a:rPr sz="1400" spc="10" dirty="0">
                <a:latin typeface="Arial"/>
                <a:cs typeface="Arial"/>
              </a:rPr>
              <a:t>o </a:t>
            </a:r>
            <a:r>
              <a:rPr sz="1400" spc="-70" dirty="0">
                <a:latin typeface="Arial"/>
                <a:cs typeface="Arial"/>
              </a:rPr>
              <a:t>al </a:t>
            </a:r>
            <a:r>
              <a:rPr sz="1400" spc="-45" dirty="0">
                <a:latin typeface="Arial"/>
                <a:cs typeface="Arial"/>
              </a:rPr>
              <a:t>final del  </a:t>
            </a:r>
            <a:r>
              <a:rPr sz="1400" spc="-40" dirty="0">
                <a:latin typeface="Arial"/>
                <a:cs typeface="Arial"/>
              </a:rPr>
              <a:t>texto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60" dirty="0">
                <a:latin typeface="Arial"/>
                <a:cs typeface="Arial"/>
              </a:rPr>
              <a:t>leído.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113277" y="130251"/>
            <a:ext cx="2531745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10" dirty="0">
                <a:solidFill>
                  <a:srgbClr val="000000"/>
                </a:solidFill>
                <a:latin typeface="Arial"/>
                <a:cs typeface="Arial"/>
              </a:rPr>
              <a:t>Los </a:t>
            </a:r>
            <a:r>
              <a:rPr sz="1400" b="1" spc="-120" dirty="0">
                <a:solidFill>
                  <a:srgbClr val="000000"/>
                </a:solidFill>
                <a:latin typeface="Arial"/>
                <a:cs typeface="Arial"/>
              </a:rPr>
              <a:t>HECHOS </a:t>
            </a:r>
            <a:r>
              <a:rPr sz="1400" b="1" spc="-260" dirty="0">
                <a:solidFill>
                  <a:srgbClr val="000000"/>
                </a:solidFill>
                <a:latin typeface="Arial"/>
                <a:cs typeface="Arial"/>
              </a:rPr>
              <a:t>Y </a:t>
            </a:r>
            <a:r>
              <a:rPr sz="1400" b="1" spc="-180" dirty="0">
                <a:solidFill>
                  <a:srgbClr val="000000"/>
                </a:solidFill>
                <a:latin typeface="Arial"/>
                <a:cs typeface="Arial"/>
              </a:rPr>
              <a:t>DETALLES</a:t>
            </a:r>
            <a:r>
              <a:rPr sz="1400" b="1" spc="-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 spc="-45" dirty="0">
                <a:solidFill>
                  <a:srgbClr val="000000"/>
                </a:solidFill>
                <a:latin typeface="Arial"/>
                <a:cs typeface="Arial"/>
              </a:rPr>
              <a:t>te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400" spc="-35" dirty="0">
                <a:solidFill>
                  <a:srgbClr val="000000"/>
                </a:solidFill>
                <a:latin typeface="Arial"/>
                <a:cs typeface="Arial"/>
              </a:rPr>
              <a:t>ayudan </a:t>
            </a:r>
            <a:r>
              <a:rPr sz="1400" spc="-80" dirty="0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sz="1400" spc="-25" dirty="0">
                <a:solidFill>
                  <a:srgbClr val="000000"/>
                </a:solidFill>
                <a:latin typeface="Arial"/>
                <a:cs typeface="Arial"/>
              </a:rPr>
              <a:t>comprender </a:t>
            </a:r>
            <a:r>
              <a:rPr sz="1400" spc="-35" dirty="0">
                <a:solidFill>
                  <a:srgbClr val="000000"/>
                </a:solidFill>
                <a:latin typeface="Arial"/>
                <a:cs typeface="Arial"/>
              </a:rPr>
              <a:t>de</a:t>
            </a:r>
            <a:r>
              <a:rPr sz="1400" spc="-1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 spc="-40" dirty="0">
                <a:solidFill>
                  <a:srgbClr val="000000"/>
                </a:solidFill>
                <a:latin typeface="Arial"/>
                <a:cs typeface="Arial"/>
              </a:rPr>
              <a:t>manera  </a:t>
            </a:r>
            <a:r>
              <a:rPr sz="1400" spc="-100" dirty="0">
                <a:solidFill>
                  <a:srgbClr val="000000"/>
                </a:solidFill>
                <a:latin typeface="Arial"/>
                <a:cs typeface="Arial"/>
              </a:rPr>
              <a:t>mas </a:t>
            </a:r>
            <a:r>
              <a:rPr sz="1400" spc="-35" dirty="0">
                <a:solidFill>
                  <a:srgbClr val="000000"/>
                </a:solidFill>
                <a:latin typeface="Arial"/>
                <a:cs typeface="Arial"/>
              </a:rPr>
              <a:t>completa </a:t>
            </a:r>
            <a:r>
              <a:rPr sz="1400" spc="-65" dirty="0">
                <a:solidFill>
                  <a:srgbClr val="000000"/>
                </a:solidFill>
                <a:latin typeface="Arial"/>
                <a:cs typeface="Arial"/>
              </a:rPr>
              <a:t>la </a:t>
            </a:r>
            <a:r>
              <a:rPr sz="1400" spc="-50" dirty="0">
                <a:solidFill>
                  <a:srgbClr val="000000"/>
                </a:solidFill>
                <a:latin typeface="Arial"/>
                <a:cs typeface="Arial"/>
              </a:rPr>
              <a:t>idea</a:t>
            </a:r>
            <a:r>
              <a:rPr sz="1400" spc="-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400" spc="-45" dirty="0">
                <a:solidFill>
                  <a:srgbClr val="000000"/>
                </a:solidFill>
                <a:latin typeface="Arial"/>
                <a:cs typeface="Arial"/>
              </a:rPr>
              <a:t>principal.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08623" y="1291589"/>
            <a:ext cx="3046730" cy="666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b="1" spc="-120" dirty="0">
                <a:latin typeface="Arial"/>
                <a:cs typeface="Arial"/>
              </a:rPr>
              <a:t>HECHOS </a:t>
            </a:r>
            <a:r>
              <a:rPr sz="1400" b="1" spc="-260" dirty="0">
                <a:latin typeface="Arial"/>
                <a:cs typeface="Arial"/>
              </a:rPr>
              <a:t>Y </a:t>
            </a:r>
            <a:r>
              <a:rPr sz="1400" b="1" spc="-180" dirty="0">
                <a:latin typeface="Arial"/>
                <a:cs typeface="Arial"/>
              </a:rPr>
              <a:t>DETALLES </a:t>
            </a:r>
            <a:r>
              <a:rPr sz="1400" spc="-50" dirty="0">
                <a:latin typeface="Arial"/>
                <a:cs typeface="Arial"/>
              </a:rPr>
              <a:t>explican </a:t>
            </a:r>
            <a:r>
              <a:rPr sz="1400" spc="-60" dirty="0">
                <a:latin typeface="Arial"/>
                <a:cs typeface="Arial"/>
              </a:rPr>
              <a:t>el </a:t>
            </a:r>
            <a:r>
              <a:rPr sz="14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quién </a:t>
            </a:r>
            <a:r>
              <a:rPr sz="1400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– </a:t>
            </a:r>
            <a:r>
              <a:rPr sz="1400" spc="-40" dirty="0">
                <a:latin typeface="Arial"/>
                <a:cs typeface="Arial"/>
              </a:rPr>
              <a:t> </a:t>
            </a:r>
            <a:r>
              <a:rPr sz="14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qué </a:t>
            </a:r>
            <a:r>
              <a:rPr sz="1400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– </a:t>
            </a:r>
            <a:r>
              <a:rPr sz="14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cuando </a:t>
            </a:r>
            <a:r>
              <a:rPr sz="1400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– 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donde </a:t>
            </a:r>
            <a:r>
              <a:rPr sz="1400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– 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por </a:t>
            </a:r>
            <a:r>
              <a:rPr sz="14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qué </a:t>
            </a:r>
            <a:r>
              <a:rPr sz="1400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 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de </a:t>
            </a:r>
            <a:r>
              <a:rPr sz="1400" spc="-65" dirty="0">
                <a:latin typeface="Arial"/>
                <a:cs typeface="Arial"/>
              </a:rPr>
              <a:t>la </a:t>
            </a:r>
            <a:r>
              <a:rPr sz="1400" spc="-50" dirty="0">
                <a:latin typeface="Arial"/>
                <a:cs typeface="Arial"/>
              </a:rPr>
              <a:t>idea</a:t>
            </a:r>
            <a:r>
              <a:rPr sz="1400" spc="-110" dirty="0">
                <a:latin typeface="Arial"/>
                <a:cs typeface="Arial"/>
              </a:rPr>
              <a:t> </a:t>
            </a:r>
            <a:r>
              <a:rPr sz="1400" spc="-45" dirty="0">
                <a:latin typeface="Arial"/>
                <a:cs typeface="Arial"/>
              </a:rPr>
              <a:t>principal.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96990" y="2307158"/>
            <a:ext cx="201993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55" dirty="0">
                <a:latin typeface="Arial"/>
                <a:cs typeface="Arial"/>
              </a:rPr>
              <a:t>Para </a:t>
            </a:r>
            <a:r>
              <a:rPr sz="1400" spc="-35" dirty="0">
                <a:latin typeface="Arial"/>
                <a:cs typeface="Arial"/>
              </a:rPr>
              <a:t>los </a:t>
            </a:r>
            <a:r>
              <a:rPr sz="1400" spc="-5" dirty="0">
                <a:latin typeface="Arial"/>
                <a:cs typeface="Arial"/>
              </a:rPr>
              <a:t>hechos </a:t>
            </a:r>
            <a:r>
              <a:rPr sz="1400" spc="-15" dirty="0">
                <a:latin typeface="Arial"/>
                <a:cs typeface="Arial"/>
              </a:rPr>
              <a:t>y</a:t>
            </a:r>
            <a:r>
              <a:rPr sz="1400" spc="-155" dirty="0">
                <a:latin typeface="Arial"/>
                <a:cs typeface="Arial"/>
              </a:rPr>
              <a:t> </a:t>
            </a:r>
            <a:r>
              <a:rPr sz="1400" spc="-20" dirty="0">
                <a:latin typeface="Arial"/>
                <a:cs typeface="Arial"/>
              </a:rPr>
              <a:t>detalles  </a:t>
            </a:r>
            <a:r>
              <a:rPr sz="1400" spc="-25" dirty="0">
                <a:latin typeface="Arial"/>
                <a:cs typeface="Arial"/>
              </a:rPr>
              <a:t>debes buscar: </a:t>
            </a:r>
            <a:r>
              <a:rPr sz="1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nombres, 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cifras, </a:t>
            </a:r>
            <a:r>
              <a:rPr sz="1400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lugares, </a:t>
            </a:r>
            <a:r>
              <a:rPr sz="1400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épocas, </a:t>
            </a:r>
            <a:r>
              <a:rPr sz="1400" spc="-35" dirty="0">
                <a:latin typeface="Arial"/>
                <a:cs typeface="Arial"/>
              </a:rPr>
              <a:t> </a:t>
            </a:r>
            <a:r>
              <a:rPr sz="1400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causas </a:t>
            </a:r>
            <a:r>
              <a:rPr sz="14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y</a:t>
            </a:r>
            <a:r>
              <a:rPr sz="1400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400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mas.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300476" y="3906113"/>
            <a:ext cx="213106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65" dirty="0">
                <a:latin typeface="Arial"/>
                <a:cs typeface="Arial"/>
              </a:rPr>
              <a:t>La </a:t>
            </a:r>
            <a:r>
              <a:rPr sz="1400" b="1" spc="-40" dirty="0">
                <a:latin typeface="Arial"/>
                <a:cs typeface="Arial"/>
              </a:rPr>
              <a:t>idea </a:t>
            </a:r>
            <a:r>
              <a:rPr sz="1400" b="1" spc="-55" dirty="0">
                <a:latin typeface="Arial"/>
                <a:cs typeface="Arial"/>
              </a:rPr>
              <a:t>principal </a:t>
            </a:r>
            <a:r>
              <a:rPr sz="1400" spc="15" dirty="0">
                <a:latin typeface="Arial"/>
                <a:cs typeface="Arial"/>
              </a:rPr>
              <a:t>puede</a:t>
            </a:r>
            <a:r>
              <a:rPr sz="1400" spc="-13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ser  </a:t>
            </a:r>
            <a:r>
              <a:rPr sz="1400" spc="-90" dirty="0">
                <a:latin typeface="Arial"/>
                <a:cs typeface="Arial"/>
              </a:rPr>
              <a:t>EXPLICITA </a:t>
            </a:r>
            <a:r>
              <a:rPr sz="1400" spc="45" dirty="0">
                <a:latin typeface="Arial"/>
                <a:cs typeface="Arial"/>
              </a:rPr>
              <a:t>o</a:t>
            </a:r>
            <a:r>
              <a:rPr sz="1400" spc="-55" dirty="0">
                <a:latin typeface="Arial"/>
                <a:cs typeface="Arial"/>
              </a:rPr>
              <a:t> </a:t>
            </a:r>
            <a:r>
              <a:rPr sz="1400" spc="-65" dirty="0">
                <a:latin typeface="Arial"/>
                <a:cs typeface="Arial"/>
              </a:rPr>
              <a:t>IMPLÍCITA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91080" y="4417872"/>
            <a:ext cx="6172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195" dirty="0">
                <a:latin typeface="Arial"/>
                <a:cs typeface="Arial"/>
              </a:rPr>
              <a:t>E</a:t>
            </a:r>
            <a:r>
              <a:rPr sz="1400" b="1" spc="-190" dirty="0">
                <a:latin typeface="Arial"/>
                <a:cs typeface="Arial"/>
              </a:rPr>
              <a:t>x</a:t>
            </a:r>
            <a:r>
              <a:rPr sz="1400" b="1" spc="-70" dirty="0">
                <a:latin typeface="Arial"/>
                <a:cs typeface="Arial"/>
              </a:rPr>
              <a:t>p</a:t>
            </a:r>
            <a:r>
              <a:rPr sz="1400" b="1" spc="-120" dirty="0">
                <a:latin typeface="Arial"/>
                <a:cs typeface="Arial"/>
              </a:rPr>
              <a:t>l</a:t>
            </a:r>
            <a:r>
              <a:rPr sz="1400" b="1" spc="-90" dirty="0">
                <a:latin typeface="Arial"/>
                <a:cs typeface="Arial"/>
              </a:rPr>
              <a:t>í</a:t>
            </a:r>
            <a:r>
              <a:rPr sz="1400" b="1" spc="-185" dirty="0">
                <a:latin typeface="Arial"/>
                <a:cs typeface="Arial"/>
              </a:rPr>
              <a:t>c</a:t>
            </a:r>
            <a:r>
              <a:rPr sz="1400" b="1" spc="-100" dirty="0">
                <a:latin typeface="Arial"/>
                <a:cs typeface="Arial"/>
              </a:rPr>
              <a:t>ita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3542" y="4632756"/>
            <a:ext cx="13493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90" dirty="0">
                <a:latin typeface="Arial"/>
                <a:cs typeface="Arial"/>
              </a:rPr>
              <a:t>Escrita </a:t>
            </a:r>
            <a:r>
              <a:rPr sz="1400" spc="-25" dirty="0">
                <a:latin typeface="Arial"/>
                <a:cs typeface="Arial"/>
              </a:rPr>
              <a:t>en </a:t>
            </a:r>
            <a:r>
              <a:rPr sz="1400" spc="-60" dirty="0">
                <a:latin typeface="Arial"/>
                <a:cs typeface="Arial"/>
              </a:rPr>
              <a:t>el</a:t>
            </a:r>
            <a:r>
              <a:rPr sz="1400" spc="-100" dirty="0">
                <a:latin typeface="Arial"/>
                <a:cs typeface="Arial"/>
              </a:rPr>
              <a:t> </a:t>
            </a:r>
            <a:r>
              <a:rPr sz="1400" spc="-35" dirty="0">
                <a:latin typeface="Arial"/>
                <a:cs typeface="Arial"/>
              </a:rPr>
              <a:t>texto.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01258" y="4380382"/>
            <a:ext cx="63246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105" dirty="0">
                <a:latin typeface="Arial"/>
                <a:cs typeface="Arial"/>
              </a:rPr>
              <a:t>Implícita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82058" y="4594352"/>
            <a:ext cx="306895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9935" marR="5080" indent="-737870">
              <a:lnSpc>
                <a:spcPct val="100000"/>
              </a:lnSpc>
              <a:spcBef>
                <a:spcPts val="100"/>
              </a:spcBef>
            </a:pPr>
            <a:r>
              <a:rPr sz="1400" spc="5" dirty="0">
                <a:latin typeface="Arial"/>
                <a:cs typeface="Arial"/>
              </a:rPr>
              <a:t>No </a:t>
            </a:r>
            <a:r>
              <a:rPr sz="1400" spc="-90" dirty="0">
                <a:latin typeface="Arial"/>
                <a:cs typeface="Arial"/>
              </a:rPr>
              <a:t>esta </a:t>
            </a:r>
            <a:r>
              <a:rPr sz="1400" spc="-70" dirty="0">
                <a:latin typeface="Arial"/>
                <a:cs typeface="Arial"/>
              </a:rPr>
              <a:t>escrita </a:t>
            </a:r>
            <a:r>
              <a:rPr sz="1400" spc="-25" dirty="0">
                <a:latin typeface="Arial"/>
                <a:cs typeface="Arial"/>
              </a:rPr>
              <a:t>en </a:t>
            </a:r>
            <a:r>
              <a:rPr sz="1400" spc="-60" dirty="0">
                <a:latin typeface="Arial"/>
                <a:cs typeface="Arial"/>
              </a:rPr>
              <a:t>el </a:t>
            </a:r>
            <a:r>
              <a:rPr sz="1400" spc="-45" dirty="0">
                <a:latin typeface="Arial"/>
                <a:cs typeface="Arial"/>
              </a:rPr>
              <a:t>texto </a:t>
            </a:r>
            <a:r>
              <a:rPr sz="1400" spc="-75" dirty="0">
                <a:latin typeface="Arial"/>
                <a:cs typeface="Arial"/>
              </a:rPr>
              <a:t>y </a:t>
            </a:r>
            <a:r>
              <a:rPr sz="1400" spc="-60" dirty="0">
                <a:latin typeface="Arial"/>
                <a:cs typeface="Arial"/>
              </a:rPr>
              <a:t>el </a:t>
            </a:r>
            <a:r>
              <a:rPr sz="1400" spc="-35" dirty="0">
                <a:latin typeface="Arial"/>
                <a:cs typeface="Arial"/>
              </a:rPr>
              <a:t>lector debe  </a:t>
            </a:r>
            <a:r>
              <a:rPr sz="1400" spc="-30" dirty="0">
                <a:latin typeface="Arial"/>
                <a:cs typeface="Arial"/>
              </a:rPr>
              <a:t>intuirla </a:t>
            </a:r>
            <a:r>
              <a:rPr sz="1400" spc="10" dirty="0">
                <a:latin typeface="Arial"/>
                <a:cs typeface="Arial"/>
              </a:rPr>
              <a:t>o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40" dirty="0">
                <a:latin typeface="Arial"/>
                <a:cs typeface="Arial"/>
              </a:rPr>
              <a:t>encontrarla.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807549" y="386206"/>
            <a:ext cx="1074420" cy="1094105"/>
            <a:chOff x="1807549" y="386206"/>
            <a:chExt cx="1074420" cy="1094105"/>
          </a:xfrm>
        </p:grpSpPr>
        <p:sp>
          <p:nvSpPr>
            <p:cNvPr id="15" name="object 15"/>
            <p:cNvSpPr/>
            <p:nvPr/>
          </p:nvSpPr>
          <p:spPr>
            <a:xfrm>
              <a:off x="2756535" y="398906"/>
              <a:ext cx="112395" cy="93345"/>
            </a:xfrm>
            <a:custGeom>
              <a:avLst/>
              <a:gdLst/>
              <a:ahLst/>
              <a:cxnLst/>
              <a:rect l="l" t="t" r="r" b="b"/>
              <a:pathLst>
                <a:path w="112394" h="93345">
                  <a:moveTo>
                    <a:pt x="95503" y="0"/>
                  </a:moveTo>
                  <a:lnTo>
                    <a:pt x="0" y="93217"/>
                  </a:lnTo>
                  <a:lnTo>
                    <a:pt x="112267" y="80517"/>
                  </a:lnTo>
                  <a:lnTo>
                    <a:pt x="95503" y="0"/>
                  </a:lnTo>
                  <a:close/>
                </a:path>
              </a:pathLst>
            </a:custGeom>
            <a:solidFill>
              <a:srgbClr val="009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20249" y="398906"/>
              <a:ext cx="1049020" cy="1068705"/>
            </a:xfrm>
            <a:custGeom>
              <a:avLst/>
              <a:gdLst/>
              <a:ahLst/>
              <a:cxnLst/>
              <a:rect l="l" t="t" r="r" b="b"/>
              <a:pathLst>
                <a:path w="1049020" h="1068705">
                  <a:moveTo>
                    <a:pt x="348656" y="376046"/>
                  </a:moveTo>
                  <a:lnTo>
                    <a:pt x="300776" y="424504"/>
                  </a:lnTo>
                  <a:lnTo>
                    <a:pt x="255925" y="473446"/>
                  </a:lnTo>
                  <a:lnTo>
                    <a:pt x="214234" y="522582"/>
                  </a:lnTo>
                  <a:lnTo>
                    <a:pt x="175835" y="571623"/>
                  </a:lnTo>
                  <a:lnTo>
                    <a:pt x="140858" y="620278"/>
                  </a:lnTo>
                  <a:lnTo>
                    <a:pt x="109434" y="668256"/>
                  </a:lnTo>
                  <a:lnTo>
                    <a:pt x="81696" y="715267"/>
                  </a:lnTo>
                  <a:lnTo>
                    <a:pt x="57774" y="761021"/>
                  </a:lnTo>
                  <a:lnTo>
                    <a:pt x="37800" y="805227"/>
                  </a:lnTo>
                  <a:lnTo>
                    <a:pt x="21904" y="847595"/>
                  </a:lnTo>
                  <a:lnTo>
                    <a:pt x="10217" y="887836"/>
                  </a:lnTo>
                  <a:lnTo>
                    <a:pt x="2872" y="925657"/>
                  </a:lnTo>
                  <a:lnTo>
                    <a:pt x="0" y="960770"/>
                  </a:lnTo>
                  <a:lnTo>
                    <a:pt x="1730" y="992883"/>
                  </a:lnTo>
                  <a:lnTo>
                    <a:pt x="8196" y="1021707"/>
                  </a:lnTo>
                  <a:lnTo>
                    <a:pt x="19527" y="1046950"/>
                  </a:lnTo>
                  <a:lnTo>
                    <a:pt x="35855" y="1068323"/>
                  </a:lnTo>
                  <a:lnTo>
                    <a:pt x="19527" y="1046950"/>
                  </a:lnTo>
                  <a:lnTo>
                    <a:pt x="8196" y="1021707"/>
                  </a:lnTo>
                  <a:lnTo>
                    <a:pt x="1730" y="992883"/>
                  </a:lnTo>
                  <a:lnTo>
                    <a:pt x="0" y="960770"/>
                  </a:lnTo>
                  <a:lnTo>
                    <a:pt x="2872" y="925657"/>
                  </a:lnTo>
                  <a:lnTo>
                    <a:pt x="10217" y="887836"/>
                  </a:lnTo>
                  <a:lnTo>
                    <a:pt x="21904" y="847595"/>
                  </a:lnTo>
                  <a:lnTo>
                    <a:pt x="37800" y="805227"/>
                  </a:lnTo>
                  <a:lnTo>
                    <a:pt x="57774" y="761021"/>
                  </a:lnTo>
                  <a:lnTo>
                    <a:pt x="81696" y="715267"/>
                  </a:lnTo>
                  <a:lnTo>
                    <a:pt x="109434" y="668256"/>
                  </a:lnTo>
                  <a:lnTo>
                    <a:pt x="140858" y="620278"/>
                  </a:lnTo>
                  <a:lnTo>
                    <a:pt x="175835" y="571623"/>
                  </a:lnTo>
                  <a:lnTo>
                    <a:pt x="214234" y="522582"/>
                  </a:lnTo>
                  <a:lnTo>
                    <a:pt x="255925" y="473446"/>
                  </a:lnTo>
                  <a:lnTo>
                    <a:pt x="300776" y="424504"/>
                  </a:lnTo>
                  <a:lnTo>
                    <a:pt x="348656" y="376046"/>
                  </a:lnTo>
                  <a:lnTo>
                    <a:pt x="395196" y="332231"/>
                  </a:lnTo>
                  <a:lnTo>
                    <a:pt x="442284" y="290943"/>
                  </a:lnTo>
                  <a:lnTo>
                    <a:pt x="489656" y="252320"/>
                  </a:lnTo>
                  <a:lnTo>
                    <a:pt x="537047" y="216499"/>
                  </a:lnTo>
                  <a:lnTo>
                    <a:pt x="584194" y="183618"/>
                  </a:lnTo>
                  <a:lnTo>
                    <a:pt x="630832" y="153813"/>
                  </a:lnTo>
                  <a:lnTo>
                    <a:pt x="676696" y="127221"/>
                  </a:lnTo>
                  <a:lnTo>
                    <a:pt x="721523" y="103979"/>
                  </a:lnTo>
                  <a:lnTo>
                    <a:pt x="765047" y="84225"/>
                  </a:lnTo>
                  <a:lnTo>
                    <a:pt x="807004" y="68095"/>
                  </a:lnTo>
                  <a:lnTo>
                    <a:pt x="847130" y="55727"/>
                  </a:lnTo>
                  <a:lnTo>
                    <a:pt x="885161" y="47257"/>
                  </a:lnTo>
                  <a:lnTo>
                    <a:pt x="953879" y="42561"/>
                  </a:lnTo>
                  <a:lnTo>
                    <a:pt x="984037" y="46608"/>
                  </a:lnTo>
                  <a:lnTo>
                    <a:pt x="1031789" y="0"/>
                  </a:lnTo>
                  <a:lnTo>
                    <a:pt x="1048553" y="80517"/>
                  </a:lnTo>
                  <a:lnTo>
                    <a:pt x="936285" y="93217"/>
                  </a:lnTo>
                  <a:lnTo>
                    <a:pt x="984037" y="46608"/>
                  </a:lnTo>
                  <a:lnTo>
                    <a:pt x="953879" y="42561"/>
                  </a:lnTo>
                  <a:lnTo>
                    <a:pt x="885161" y="47257"/>
                  </a:lnTo>
                  <a:lnTo>
                    <a:pt x="847130" y="55727"/>
                  </a:lnTo>
                  <a:lnTo>
                    <a:pt x="807004" y="68095"/>
                  </a:lnTo>
                  <a:lnTo>
                    <a:pt x="765047" y="84225"/>
                  </a:lnTo>
                  <a:lnTo>
                    <a:pt x="721523" y="103979"/>
                  </a:lnTo>
                  <a:lnTo>
                    <a:pt x="676696" y="127221"/>
                  </a:lnTo>
                  <a:lnTo>
                    <a:pt x="630832" y="153813"/>
                  </a:lnTo>
                  <a:lnTo>
                    <a:pt x="584194" y="183618"/>
                  </a:lnTo>
                  <a:lnTo>
                    <a:pt x="537047" y="216499"/>
                  </a:lnTo>
                  <a:lnTo>
                    <a:pt x="489656" y="252320"/>
                  </a:lnTo>
                  <a:lnTo>
                    <a:pt x="442284" y="290943"/>
                  </a:lnTo>
                  <a:lnTo>
                    <a:pt x="395196" y="332231"/>
                  </a:lnTo>
                  <a:lnTo>
                    <a:pt x="348656" y="376046"/>
                  </a:lnTo>
                </a:path>
              </a:pathLst>
            </a:custGeom>
            <a:ln w="25400">
              <a:solidFill>
                <a:srgbClr val="006D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5878957" y="335689"/>
            <a:ext cx="1304925" cy="835660"/>
            <a:chOff x="5878957" y="335689"/>
            <a:chExt cx="1304925" cy="835660"/>
          </a:xfrm>
        </p:grpSpPr>
        <p:sp>
          <p:nvSpPr>
            <p:cNvPr id="18" name="object 18"/>
            <p:cNvSpPr/>
            <p:nvPr/>
          </p:nvSpPr>
          <p:spPr>
            <a:xfrm>
              <a:off x="7057136" y="1052322"/>
              <a:ext cx="113664" cy="106045"/>
            </a:xfrm>
            <a:custGeom>
              <a:avLst/>
              <a:gdLst/>
              <a:ahLst/>
              <a:cxnLst/>
              <a:rect l="l" t="t" r="r" b="b"/>
              <a:pathLst>
                <a:path w="113665" h="106044">
                  <a:moveTo>
                    <a:pt x="0" y="0"/>
                  </a:moveTo>
                  <a:lnTo>
                    <a:pt x="39624" y="105790"/>
                  </a:lnTo>
                  <a:lnTo>
                    <a:pt x="113665" y="699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891657" y="348389"/>
              <a:ext cx="1279525" cy="810260"/>
            </a:xfrm>
            <a:custGeom>
              <a:avLst/>
              <a:gdLst/>
              <a:ahLst/>
              <a:cxnLst/>
              <a:rect l="l" t="t" r="r" b="b"/>
              <a:pathLst>
                <a:path w="1279525" h="810260">
                  <a:moveTo>
                    <a:pt x="747648" y="203171"/>
                  </a:moveTo>
                  <a:lnTo>
                    <a:pt x="688961" y="168575"/>
                  </a:lnTo>
                  <a:lnTo>
                    <a:pt x="630544" y="137036"/>
                  </a:lnTo>
                  <a:lnTo>
                    <a:pt x="572713" y="108610"/>
                  </a:lnTo>
                  <a:lnTo>
                    <a:pt x="515779" y="83353"/>
                  </a:lnTo>
                  <a:lnTo>
                    <a:pt x="460057" y="61320"/>
                  </a:lnTo>
                  <a:lnTo>
                    <a:pt x="405861" y="42570"/>
                  </a:lnTo>
                  <a:lnTo>
                    <a:pt x="353502" y="27156"/>
                  </a:lnTo>
                  <a:lnTo>
                    <a:pt x="303296" y="15136"/>
                  </a:lnTo>
                  <a:lnTo>
                    <a:pt x="255555" y="6566"/>
                  </a:lnTo>
                  <a:lnTo>
                    <a:pt x="210593" y="1502"/>
                  </a:lnTo>
                  <a:lnTo>
                    <a:pt x="168724" y="0"/>
                  </a:lnTo>
                  <a:lnTo>
                    <a:pt x="130260" y="2115"/>
                  </a:lnTo>
                  <a:lnTo>
                    <a:pt x="64804" y="17426"/>
                  </a:lnTo>
                  <a:lnTo>
                    <a:pt x="16732" y="47883"/>
                  </a:lnTo>
                  <a:lnTo>
                    <a:pt x="0" y="68932"/>
                  </a:lnTo>
                  <a:lnTo>
                    <a:pt x="38438" y="30733"/>
                  </a:lnTo>
                  <a:lnTo>
                    <a:pt x="95516" y="7905"/>
                  </a:lnTo>
                  <a:lnTo>
                    <a:pt x="168724" y="0"/>
                  </a:lnTo>
                  <a:lnTo>
                    <a:pt x="210593" y="1502"/>
                  </a:lnTo>
                  <a:lnTo>
                    <a:pt x="255555" y="6566"/>
                  </a:lnTo>
                  <a:lnTo>
                    <a:pt x="303296" y="15136"/>
                  </a:lnTo>
                  <a:lnTo>
                    <a:pt x="353502" y="27156"/>
                  </a:lnTo>
                  <a:lnTo>
                    <a:pt x="405861" y="42570"/>
                  </a:lnTo>
                  <a:lnTo>
                    <a:pt x="460057" y="61320"/>
                  </a:lnTo>
                  <a:lnTo>
                    <a:pt x="515779" y="83353"/>
                  </a:lnTo>
                  <a:lnTo>
                    <a:pt x="572713" y="108610"/>
                  </a:lnTo>
                  <a:lnTo>
                    <a:pt x="630544" y="137036"/>
                  </a:lnTo>
                  <a:lnTo>
                    <a:pt x="688961" y="168575"/>
                  </a:lnTo>
                  <a:lnTo>
                    <a:pt x="747648" y="203171"/>
                  </a:lnTo>
                  <a:lnTo>
                    <a:pt x="801519" y="237601"/>
                  </a:lnTo>
                  <a:lnTo>
                    <a:pt x="853070" y="273181"/>
                  </a:lnTo>
                  <a:lnTo>
                    <a:pt x="902102" y="309686"/>
                  </a:lnTo>
                  <a:lnTo>
                    <a:pt x="948419" y="346895"/>
                  </a:lnTo>
                  <a:lnTo>
                    <a:pt x="991822" y="384583"/>
                  </a:lnTo>
                  <a:lnTo>
                    <a:pt x="1032116" y="422529"/>
                  </a:lnTo>
                  <a:lnTo>
                    <a:pt x="1069103" y="460510"/>
                  </a:lnTo>
                  <a:lnTo>
                    <a:pt x="1102584" y="498302"/>
                  </a:lnTo>
                  <a:lnTo>
                    <a:pt x="1132364" y="535683"/>
                  </a:lnTo>
                  <a:lnTo>
                    <a:pt x="1158244" y="572430"/>
                  </a:lnTo>
                  <a:lnTo>
                    <a:pt x="1180028" y="608321"/>
                  </a:lnTo>
                  <a:lnTo>
                    <a:pt x="1197517" y="643131"/>
                  </a:lnTo>
                  <a:lnTo>
                    <a:pt x="1218824" y="708622"/>
                  </a:lnTo>
                  <a:lnTo>
                    <a:pt x="1222247" y="738857"/>
                  </a:lnTo>
                  <a:lnTo>
                    <a:pt x="1279143" y="773909"/>
                  </a:lnTo>
                  <a:lnTo>
                    <a:pt x="1205102" y="809723"/>
                  </a:lnTo>
                  <a:lnTo>
                    <a:pt x="1165478" y="703932"/>
                  </a:lnTo>
                  <a:lnTo>
                    <a:pt x="1222247" y="738857"/>
                  </a:lnTo>
                  <a:lnTo>
                    <a:pt x="1218824" y="708622"/>
                  </a:lnTo>
                  <a:lnTo>
                    <a:pt x="1197517" y="643131"/>
                  </a:lnTo>
                  <a:lnTo>
                    <a:pt x="1180028" y="608321"/>
                  </a:lnTo>
                  <a:lnTo>
                    <a:pt x="1158244" y="572430"/>
                  </a:lnTo>
                  <a:lnTo>
                    <a:pt x="1132364" y="535683"/>
                  </a:lnTo>
                  <a:lnTo>
                    <a:pt x="1102584" y="498302"/>
                  </a:lnTo>
                  <a:lnTo>
                    <a:pt x="1069103" y="460510"/>
                  </a:lnTo>
                  <a:lnTo>
                    <a:pt x="1032116" y="422529"/>
                  </a:lnTo>
                  <a:lnTo>
                    <a:pt x="991822" y="384583"/>
                  </a:lnTo>
                  <a:lnTo>
                    <a:pt x="948419" y="346895"/>
                  </a:lnTo>
                  <a:lnTo>
                    <a:pt x="902102" y="309686"/>
                  </a:lnTo>
                  <a:lnTo>
                    <a:pt x="853070" y="273181"/>
                  </a:lnTo>
                  <a:lnTo>
                    <a:pt x="801519" y="237601"/>
                  </a:lnTo>
                  <a:lnTo>
                    <a:pt x="747648" y="203171"/>
                  </a:lnTo>
                </a:path>
              </a:pathLst>
            </a:custGeom>
            <a:ln w="25400">
              <a:solidFill>
                <a:srgbClr val="006D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5927852" y="3274567"/>
            <a:ext cx="1174750" cy="966469"/>
            <a:chOff x="5927852" y="3274567"/>
            <a:chExt cx="1174750" cy="966469"/>
          </a:xfrm>
        </p:grpSpPr>
        <p:sp>
          <p:nvSpPr>
            <p:cNvPr id="21" name="object 21"/>
            <p:cNvSpPr/>
            <p:nvPr/>
          </p:nvSpPr>
          <p:spPr>
            <a:xfrm>
              <a:off x="5940552" y="4146092"/>
              <a:ext cx="113030" cy="82550"/>
            </a:xfrm>
            <a:custGeom>
              <a:avLst/>
              <a:gdLst/>
              <a:ahLst/>
              <a:cxnLst/>
              <a:rect l="l" t="t" r="r" b="b"/>
              <a:pathLst>
                <a:path w="113029" h="82550">
                  <a:moveTo>
                    <a:pt x="0" y="0"/>
                  </a:moveTo>
                  <a:lnTo>
                    <a:pt x="6858" y="81953"/>
                  </a:lnTo>
                  <a:lnTo>
                    <a:pt x="59944" y="41440"/>
                  </a:lnTo>
                  <a:lnTo>
                    <a:pt x="112902" y="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9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940552" y="3287267"/>
              <a:ext cx="1149350" cy="941069"/>
            </a:xfrm>
            <a:custGeom>
              <a:avLst/>
              <a:gdLst/>
              <a:ahLst/>
              <a:cxnLst/>
              <a:rect l="l" t="t" r="r" b="b"/>
              <a:pathLst>
                <a:path w="1149350" h="941070">
                  <a:moveTo>
                    <a:pt x="730250" y="649706"/>
                  </a:moveTo>
                  <a:lnTo>
                    <a:pt x="783625" y="607354"/>
                  </a:lnTo>
                  <a:lnTo>
                    <a:pt x="834049" y="564156"/>
                  </a:lnTo>
                  <a:lnTo>
                    <a:pt x="881357" y="520385"/>
                  </a:lnTo>
                  <a:lnTo>
                    <a:pt x="925382" y="476312"/>
                  </a:lnTo>
                  <a:lnTo>
                    <a:pt x="965961" y="432212"/>
                  </a:lnTo>
                  <a:lnTo>
                    <a:pt x="1002929" y="388355"/>
                  </a:lnTo>
                  <a:lnTo>
                    <a:pt x="1036121" y="345016"/>
                  </a:lnTo>
                  <a:lnTo>
                    <a:pt x="1065372" y="302465"/>
                  </a:lnTo>
                  <a:lnTo>
                    <a:pt x="1090516" y="260977"/>
                  </a:lnTo>
                  <a:lnTo>
                    <a:pt x="1111390" y="220823"/>
                  </a:lnTo>
                  <a:lnTo>
                    <a:pt x="1127829" y="182275"/>
                  </a:lnTo>
                  <a:lnTo>
                    <a:pt x="1139666" y="145608"/>
                  </a:lnTo>
                  <a:lnTo>
                    <a:pt x="1148881" y="79001"/>
                  </a:lnTo>
                  <a:lnTo>
                    <a:pt x="1145928" y="49606"/>
                  </a:lnTo>
                  <a:lnTo>
                    <a:pt x="1137715" y="23182"/>
                  </a:lnTo>
                  <a:lnTo>
                    <a:pt x="1124077" y="0"/>
                  </a:lnTo>
                  <a:lnTo>
                    <a:pt x="1137715" y="23182"/>
                  </a:lnTo>
                  <a:lnTo>
                    <a:pt x="1145928" y="49606"/>
                  </a:lnTo>
                  <a:lnTo>
                    <a:pt x="1148881" y="79001"/>
                  </a:lnTo>
                  <a:lnTo>
                    <a:pt x="1146739" y="111092"/>
                  </a:lnTo>
                  <a:lnTo>
                    <a:pt x="1127829" y="182275"/>
                  </a:lnTo>
                  <a:lnTo>
                    <a:pt x="1111390" y="220823"/>
                  </a:lnTo>
                  <a:lnTo>
                    <a:pt x="1090516" y="260977"/>
                  </a:lnTo>
                  <a:lnTo>
                    <a:pt x="1065372" y="302465"/>
                  </a:lnTo>
                  <a:lnTo>
                    <a:pt x="1036121" y="345016"/>
                  </a:lnTo>
                  <a:lnTo>
                    <a:pt x="1002929" y="388355"/>
                  </a:lnTo>
                  <a:lnTo>
                    <a:pt x="965961" y="432212"/>
                  </a:lnTo>
                  <a:lnTo>
                    <a:pt x="925382" y="476312"/>
                  </a:lnTo>
                  <a:lnTo>
                    <a:pt x="881357" y="520385"/>
                  </a:lnTo>
                  <a:lnTo>
                    <a:pt x="834049" y="564156"/>
                  </a:lnTo>
                  <a:lnTo>
                    <a:pt x="783625" y="607354"/>
                  </a:lnTo>
                  <a:lnTo>
                    <a:pt x="730250" y="649706"/>
                  </a:lnTo>
                  <a:lnTo>
                    <a:pt x="678780" y="687611"/>
                  </a:lnTo>
                  <a:lnTo>
                    <a:pt x="627071" y="722940"/>
                  </a:lnTo>
                  <a:lnTo>
                    <a:pt x="575401" y="755586"/>
                  </a:lnTo>
                  <a:lnTo>
                    <a:pt x="524050" y="785448"/>
                  </a:lnTo>
                  <a:lnTo>
                    <a:pt x="473296" y="812419"/>
                  </a:lnTo>
                  <a:lnTo>
                    <a:pt x="423417" y="836396"/>
                  </a:lnTo>
                  <a:lnTo>
                    <a:pt x="374694" y="857275"/>
                  </a:lnTo>
                  <a:lnTo>
                    <a:pt x="327405" y="874952"/>
                  </a:lnTo>
                  <a:lnTo>
                    <a:pt x="281828" y="889322"/>
                  </a:lnTo>
                  <a:lnTo>
                    <a:pt x="238242" y="900281"/>
                  </a:lnTo>
                  <a:lnTo>
                    <a:pt x="196927" y="907725"/>
                  </a:lnTo>
                  <a:lnTo>
                    <a:pt x="158160" y="911549"/>
                  </a:lnTo>
                  <a:lnTo>
                    <a:pt x="122222" y="911650"/>
                  </a:lnTo>
                  <a:lnTo>
                    <a:pt x="89390" y="907923"/>
                  </a:lnTo>
                  <a:lnTo>
                    <a:pt x="59944" y="900264"/>
                  </a:lnTo>
                  <a:lnTo>
                    <a:pt x="6858" y="940777"/>
                  </a:lnTo>
                  <a:lnTo>
                    <a:pt x="0" y="858824"/>
                  </a:lnTo>
                  <a:lnTo>
                    <a:pt x="112902" y="859751"/>
                  </a:lnTo>
                  <a:lnTo>
                    <a:pt x="59944" y="900264"/>
                  </a:lnTo>
                  <a:lnTo>
                    <a:pt x="89390" y="907923"/>
                  </a:lnTo>
                  <a:lnTo>
                    <a:pt x="122222" y="911650"/>
                  </a:lnTo>
                  <a:lnTo>
                    <a:pt x="158160" y="911549"/>
                  </a:lnTo>
                  <a:lnTo>
                    <a:pt x="196927" y="907725"/>
                  </a:lnTo>
                  <a:lnTo>
                    <a:pt x="238242" y="900281"/>
                  </a:lnTo>
                  <a:lnTo>
                    <a:pt x="281828" y="889322"/>
                  </a:lnTo>
                  <a:lnTo>
                    <a:pt x="327405" y="874952"/>
                  </a:lnTo>
                  <a:lnTo>
                    <a:pt x="374694" y="857275"/>
                  </a:lnTo>
                  <a:lnTo>
                    <a:pt x="423418" y="836396"/>
                  </a:lnTo>
                  <a:lnTo>
                    <a:pt x="473296" y="812419"/>
                  </a:lnTo>
                  <a:lnTo>
                    <a:pt x="524050" y="785448"/>
                  </a:lnTo>
                  <a:lnTo>
                    <a:pt x="575401" y="755586"/>
                  </a:lnTo>
                  <a:lnTo>
                    <a:pt x="627071" y="722940"/>
                  </a:lnTo>
                  <a:lnTo>
                    <a:pt x="678780" y="687611"/>
                  </a:lnTo>
                  <a:lnTo>
                    <a:pt x="730250" y="649706"/>
                  </a:lnTo>
                </a:path>
              </a:pathLst>
            </a:custGeom>
            <a:ln w="25400">
              <a:solidFill>
                <a:srgbClr val="006D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object 23"/>
          <p:cNvGrpSpPr/>
          <p:nvPr/>
        </p:nvGrpSpPr>
        <p:grpSpPr>
          <a:xfrm>
            <a:off x="1892554" y="3181476"/>
            <a:ext cx="1087120" cy="1080135"/>
            <a:chOff x="1892554" y="3181476"/>
            <a:chExt cx="1087120" cy="1080135"/>
          </a:xfrm>
        </p:grpSpPr>
        <p:sp>
          <p:nvSpPr>
            <p:cNvPr id="24" name="object 24"/>
            <p:cNvSpPr/>
            <p:nvPr/>
          </p:nvSpPr>
          <p:spPr>
            <a:xfrm>
              <a:off x="1905254" y="3194176"/>
              <a:ext cx="92710" cy="112395"/>
            </a:xfrm>
            <a:custGeom>
              <a:avLst/>
              <a:gdLst/>
              <a:ahLst/>
              <a:cxnLst/>
              <a:rect l="l" t="t" r="r" b="b"/>
              <a:pathLst>
                <a:path w="92710" h="112395">
                  <a:moveTo>
                    <a:pt x="80644" y="0"/>
                  </a:moveTo>
                  <a:lnTo>
                    <a:pt x="0" y="16129"/>
                  </a:lnTo>
                  <a:lnTo>
                    <a:pt x="92582" y="112268"/>
                  </a:lnTo>
                  <a:lnTo>
                    <a:pt x="80644" y="0"/>
                  </a:lnTo>
                  <a:close/>
                </a:path>
              </a:pathLst>
            </a:custGeom>
            <a:solidFill>
              <a:srgbClr val="0097A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05254" y="3194176"/>
              <a:ext cx="1061720" cy="1054735"/>
            </a:xfrm>
            <a:custGeom>
              <a:avLst/>
              <a:gdLst/>
              <a:ahLst/>
              <a:cxnLst/>
              <a:rect l="l" t="t" r="r" b="b"/>
              <a:pathLst>
                <a:path w="1061720" h="1054735">
                  <a:moveTo>
                    <a:pt x="371220" y="701852"/>
                  </a:moveTo>
                  <a:lnTo>
                    <a:pt x="419372" y="750064"/>
                  </a:lnTo>
                  <a:lnTo>
                    <a:pt x="468025" y="795250"/>
                  </a:lnTo>
                  <a:lnTo>
                    <a:pt x="516891" y="837277"/>
                  </a:lnTo>
                  <a:lnTo>
                    <a:pt x="565680" y="876012"/>
                  </a:lnTo>
                  <a:lnTo>
                    <a:pt x="614103" y="911322"/>
                  </a:lnTo>
                  <a:lnTo>
                    <a:pt x="661871" y="943073"/>
                  </a:lnTo>
                  <a:lnTo>
                    <a:pt x="708694" y="971134"/>
                  </a:lnTo>
                  <a:lnTo>
                    <a:pt x="754284" y="995370"/>
                  </a:lnTo>
                  <a:lnTo>
                    <a:pt x="798350" y="1015649"/>
                  </a:lnTo>
                  <a:lnTo>
                    <a:pt x="840604" y="1031837"/>
                  </a:lnTo>
                  <a:lnTo>
                    <a:pt x="880756" y="1043802"/>
                  </a:lnTo>
                  <a:lnTo>
                    <a:pt x="918518" y="1051410"/>
                  </a:lnTo>
                  <a:lnTo>
                    <a:pt x="953599" y="1054528"/>
                  </a:lnTo>
                  <a:lnTo>
                    <a:pt x="985711" y="1053023"/>
                  </a:lnTo>
                  <a:lnTo>
                    <a:pt x="1014565" y="1046763"/>
                  </a:lnTo>
                  <a:lnTo>
                    <a:pt x="1039870" y="1035613"/>
                  </a:lnTo>
                  <a:lnTo>
                    <a:pt x="1061339" y="1019441"/>
                  </a:lnTo>
                  <a:lnTo>
                    <a:pt x="1039870" y="1035613"/>
                  </a:lnTo>
                  <a:lnTo>
                    <a:pt x="1014565" y="1046763"/>
                  </a:lnTo>
                  <a:lnTo>
                    <a:pt x="985711" y="1053023"/>
                  </a:lnTo>
                  <a:lnTo>
                    <a:pt x="953599" y="1054528"/>
                  </a:lnTo>
                  <a:lnTo>
                    <a:pt x="918518" y="1051410"/>
                  </a:lnTo>
                  <a:lnTo>
                    <a:pt x="880756" y="1043802"/>
                  </a:lnTo>
                  <a:lnTo>
                    <a:pt x="840604" y="1031837"/>
                  </a:lnTo>
                  <a:lnTo>
                    <a:pt x="798350" y="1015649"/>
                  </a:lnTo>
                  <a:lnTo>
                    <a:pt x="754284" y="995370"/>
                  </a:lnTo>
                  <a:lnTo>
                    <a:pt x="708694" y="971134"/>
                  </a:lnTo>
                  <a:lnTo>
                    <a:pt x="661871" y="943073"/>
                  </a:lnTo>
                  <a:lnTo>
                    <a:pt x="614103" y="911322"/>
                  </a:lnTo>
                  <a:lnTo>
                    <a:pt x="565680" y="876012"/>
                  </a:lnTo>
                  <a:lnTo>
                    <a:pt x="516891" y="837277"/>
                  </a:lnTo>
                  <a:lnTo>
                    <a:pt x="468025" y="795250"/>
                  </a:lnTo>
                  <a:lnTo>
                    <a:pt x="419372" y="750064"/>
                  </a:lnTo>
                  <a:lnTo>
                    <a:pt x="371220" y="701852"/>
                  </a:lnTo>
                  <a:lnTo>
                    <a:pt x="327736" y="655007"/>
                  </a:lnTo>
                  <a:lnTo>
                    <a:pt x="286782" y="607632"/>
                  </a:lnTo>
                  <a:lnTo>
                    <a:pt x="248493" y="559993"/>
                  </a:lnTo>
                  <a:lnTo>
                    <a:pt x="213004" y="512354"/>
                  </a:lnTo>
                  <a:lnTo>
                    <a:pt x="180452" y="464980"/>
                  </a:lnTo>
                  <a:lnTo>
                    <a:pt x="150972" y="418137"/>
                  </a:lnTo>
                  <a:lnTo>
                    <a:pt x="124699" y="372089"/>
                  </a:lnTo>
                  <a:lnTo>
                    <a:pt x="101768" y="327102"/>
                  </a:lnTo>
                  <a:lnTo>
                    <a:pt x="82316" y="283439"/>
                  </a:lnTo>
                  <a:lnTo>
                    <a:pt x="66477" y="241367"/>
                  </a:lnTo>
                  <a:lnTo>
                    <a:pt x="54387" y="201150"/>
                  </a:lnTo>
                  <a:lnTo>
                    <a:pt x="46182" y="163054"/>
                  </a:lnTo>
                  <a:lnTo>
                    <a:pt x="41967" y="94281"/>
                  </a:lnTo>
                  <a:lnTo>
                    <a:pt x="46227" y="64135"/>
                  </a:lnTo>
                  <a:lnTo>
                    <a:pt x="0" y="16129"/>
                  </a:lnTo>
                  <a:lnTo>
                    <a:pt x="80644" y="0"/>
                  </a:lnTo>
                  <a:lnTo>
                    <a:pt x="92582" y="112268"/>
                  </a:lnTo>
                  <a:lnTo>
                    <a:pt x="46227" y="64135"/>
                  </a:lnTo>
                  <a:lnTo>
                    <a:pt x="41967" y="94281"/>
                  </a:lnTo>
                  <a:lnTo>
                    <a:pt x="46182" y="163054"/>
                  </a:lnTo>
                  <a:lnTo>
                    <a:pt x="54387" y="201150"/>
                  </a:lnTo>
                  <a:lnTo>
                    <a:pt x="66477" y="241367"/>
                  </a:lnTo>
                  <a:lnTo>
                    <a:pt x="82316" y="283439"/>
                  </a:lnTo>
                  <a:lnTo>
                    <a:pt x="101768" y="327102"/>
                  </a:lnTo>
                  <a:lnTo>
                    <a:pt x="124699" y="372089"/>
                  </a:lnTo>
                  <a:lnTo>
                    <a:pt x="150972" y="418137"/>
                  </a:lnTo>
                  <a:lnTo>
                    <a:pt x="180452" y="464980"/>
                  </a:lnTo>
                  <a:lnTo>
                    <a:pt x="213004" y="512354"/>
                  </a:lnTo>
                  <a:lnTo>
                    <a:pt x="248493" y="559993"/>
                  </a:lnTo>
                  <a:lnTo>
                    <a:pt x="286782" y="607632"/>
                  </a:lnTo>
                  <a:lnTo>
                    <a:pt x="327736" y="655007"/>
                  </a:lnTo>
                  <a:lnTo>
                    <a:pt x="371220" y="701852"/>
                  </a:lnTo>
                </a:path>
              </a:pathLst>
            </a:custGeom>
            <a:ln w="25400">
              <a:solidFill>
                <a:srgbClr val="006D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2497835" y="4405884"/>
            <a:ext cx="3431540" cy="136525"/>
          </a:xfrm>
          <a:custGeom>
            <a:avLst/>
            <a:gdLst/>
            <a:ahLst/>
            <a:cxnLst/>
            <a:rect l="l" t="t" r="r" b="b"/>
            <a:pathLst>
              <a:path w="3431540" h="136525">
                <a:moveTo>
                  <a:pt x="1716024" y="0"/>
                </a:moveTo>
                <a:lnTo>
                  <a:pt x="1716024" y="136347"/>
                </a:lnTo>
              </a:path>
              <a:path w="3431540" h="136525">
                <a:moveTo>
                  <a:pt x="1716024" y="135635"/>
                </a:moveTo>
                <a:lnTo>
                  <a:pt x="3431540" y="135635"/>
                </a:lnTo>
              </a:path>
              <a:path w="3431540" h="136525">
                <a:moveTo>
                  <a:pt x="0" y="135635"/>
                </a:moveTo>
                <a:lnTo>
                  <a:pt x="1715515" y="135635"/>
                </a:lnTo>
              </a:path>
            </a:pathLst>
          </a:custGeom>
          <a:ln w="12192">
            <a:solidFill>
              <a:srgbClr val="0097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31926" y="2053285"/>
            <a:ext cx="767905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400" dirty="0">
                <a:solidFill>
                  <a:srgbClr val="FFFFFF"/>
                </a:solidFill>
                <a:latin typeface="Times New Roman"/>
                <a:cs typeface="Times New Roman"/>
              </a:rPr>
              <a:t>Veremos </a:t>
            </a:r>
            <a:r>
              <a:rPr sz="6000" spc="445" dirty="0">
                <a:solidFill>
                  <a:srgbClr val="FFFFFF"/>
                </a:solidFill>
                <a:latin typeface="Times New Roman"/>
                <a:cs typeface="Times New Roman"/>
              </a:rPr>
              <a:t>un</a:t>
            </a:r>
            <a:r>
              <a:rPr sz="6000" spc="9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6000" spc="730" dirty="0">
                <a:solidFill>
                  <a:srgbClr val="FFFFFF"/>
                </a:solidFill>
                <a:latin typeface="Times New Roman"/>
                <a:cs typeface="Times New Roman"/>
              </a:rPr>
              <a:t>ejemplo</a:t>
            </a:r>
            <a:endParaRPr sz="6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12590" y="3520185"/>
            <a:ext cx="1720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80" dirty="0">
                <a:solidFill>
                  <a:srgbClr val="2C343A"/>
                </a:solidFill>
                <a:latin typeface="Arial"/>
                <a:cs typeface="Arial"/>
              </a:rPr>
              <a:t>¡ATENCI</a:t>
            </a:r>
            <a:r>
              <a:rPr sz="2400" spc="-114" dirty="0">
                <a:solidFill>
                  <a:srgbClr val="2C343A"/>
                </a:solidFill>
                <a:latin typeface="Arial"/>
                <a:cs typeface="Arial"/>
              </a:rPr>
              <a:t>Ó</a:t>
            </a:r>
            <a:r>
              <a:rPr sz="2400" spc="60" dirty="0">
                <a:solidFill>
                  <a:srgbClr val="2C343A"/>
                </a:solidFill>
                <a:latin typeface="Arial"/>
                <a:cs typeface="Arial"/>
              </a:rPr>
              <a:t>N!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92523" y="1136903"/>
            <a:ext cx="758951" cy="9067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pc="95" dirty="0"/>
              <a:t>5</a:t>
            </a:fld>
            <a:endParaRPr spc="9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886" y="129666"/>
            <a:ext cx="90811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7845" marR="5080" indent="-3065780">
              <a:lnSpc>
                <a:spcPct val="100000"/>
              </a:lnSpc>
              <a:spcBef>
                <a:spcPts val="100"/>
              </a:spcBef>
            </a:pPr>
            <a:r>
              <a:rPr sz="1800" b="1" u="sng" spc="-5" dirty="0">
                <a:uFill>
                  <a:solidFill>
                    <a:srgbClr val="FFFFFF"/>
                  </a:solidFill>
                </a:uFill>
                <a:latin typeface="Comic Sans MS"/>
                <a:cs typeface="Comic Sans MS"/>
              </a:rPr>
              <a:t>Recuerda</a:t>
            </a:r>
            <a:r>
              <a:rPr sz="1800" b="1" spc="-5" dirty="0">
                <a:latin typeface="Comic Sans MS"/>
                <a:cs typeface="Comic Sans MS"/>
              </a:rPr>
              <a:t>: Primero </a:t>
            </a:r>
            <a:r>
              <a:rPr sz="1800" b="1" dirty="0">
                <a:latin typeface="Comic Sans MS"/>
                <a:cs typeface="Comic Sans MS"/>
              </a:rPr>
              <a:t>piensa </a:t>
            </a:r>
            <a:r>
              <a:rPr sz="1800" b="1" spc="-5" dirty="0">
                <a:latin typeface="Comic Sans MS"/>
                <a:cs typeface="Comic Sans MS"/>
              </a:rPr>
              <a:t>en </a:t>
            </a:r>
            <a:r>
              <a:rPr sz="1800" b="1" dirty="0">
                <a:latin typeface="Comic Sans MS"/>
                <a:cs typeface="Comic Sans MS"/>
              </a:rPr>
              <a:t>la </a:t>
            </a:r>
            <a:r>
              <a:rPr sz="1800" b="1" spc="-5" dirty="0">
                <a:latin typeface="Comic Sans MS"/>
                <a:cs typeface="Comic Sans MS"/>
              </a:rPr>
              <a:t>idea principal </a:t>
            </a:r>
            <a:r>
              <a:rPr sz="1800" b="1" dirty="0">
                <a:latin typeface="Comic Sans MS"/>
                <a:cs typeface="Comic Sans MS"/>
              </a:rPr>
              <a:t>y </a:t>
            </a:r>
            <a:r>
              <a:rPr sz="1800" b="1" spc="-5" dirty="0">
                <a:latin typeface="Comic Sans MS"/>
                <a:cs typeface="Comic Sans MS"/>
              </a:rPr>
              <a:t>después busca en el texto aquello  que </a:t>
            </a:r>
            <a:r>
              <a:rPr sz="1800" b="1" dirty="0">
                <a:latin typeface="Comic Sans MS"/>
                <a:cs typeface="Comic Sans MS"/>
              </a:rPr>
              <a:t>se </a:t>
            </a:r>
            <a:r>
              <a:rPr sz="1800" b="1" spc="-5" dirty="0">
                <a:latin typeface="Comic Sans MS"/>
                <a:cs typeface="Comic Sans MS"/>
              </a:rPr>
              <a:t>refiere </a:t>
            </a:r>
            <a:r>
              <a:rPr sz="1800" b="1" dirty="0">
                <a:latin typeface="Comic Sans MS"/>
                <a:cs typeface="Comic Sans MS"/>
              </a:rPr>
              <a:t>a </a:t>
            </a:r>
            <a:r>
              <a:rPr sz="1800" b="1" spc="-5" dirty="0">
                <a:latin typeface="Comic Sans MS"/>
                <a:cs typeface="Comic Sans MS"/>
              </a:rPr>
              <a:t>esa</a:t>
            </a:r>
            <a:r>
              <a:rPr sz="1800" b="1" spc="-20" dirty="0">
                <a:latin typeface="Comic Sans MS"/>
                <a:cs typeface="Comic Sans MS"/>
              </a:rPr>
              <a:t> </a:t>
            </a:r>
            <a:r>
              <a:rPr sz="1800" b="1" spc="-5" dirty="0">
                <a:latin typeface="Comic Sans MS"/>
                <a:cs typeface="Comic Sans MS"/>
              </a:rPr>
              <a:t>idea.</a:t>
            </a:r>
            <a:endParaRPr sz="1800">
              <a:latin typeface="Comic Sans MS"/>
              <a:cs typeface="Comic Sans MS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6011" y="958596"/>
            <a:ext cx="2360930" cy="3253740"/>
            <a:chOff x="96011" y="958596"/>
            <a:chExt cx="2360930" cy="3253740"/>
          </a:xfrm>
        </p:grpSpPr>
        <p:sp>
          <p:nvSpPr>
            <p:cNvPr id="5" name="object 5"/>
            <p:cNvSpPr/>
            <p:nvPr/>
          </p:nvSpPr>
          <p:spPr>
            <a:xfrm>
              <a:off x="96011" y="958596"/>
              <a:ext cx="2360676" cy="325374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7921" y="997458"/>
              <a:ext cx="2230120" cy="3108960"/>
            </a:xfrm>
            <a:custGeom>
              <a:avLst/>
              <a:gdLst/>
              <a:ahLst/>
              <a:cxnLst/>
              <a:rect l="l" t="t" r="r" b="b"/>
              <a:pathLst>
                <a:path w="2230120" h="3108960">
                  <a:moveTo>
                    <a:pt x="2229612" y="0"/>
                  </a:moveTo>
                  <a:lnTo>
                    <a:pt x="0" y="0"/>
                  </a:lnTo>
                  <a:lnTo>
                    <a:pt x="0" y="3108960"/>
                  </a:lnTo>
                  <a:lnTo>
                    <a:pt x="2229612" y="3108960"/>
                  </a:lnTo>
                  <a:lnTo>
                    <a:pt x="22296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7921" y="997458"/>
              <a:ext cx="2230120" cy="3108960"/>
            </a:xfrm>
            <a:custGeom>
              <a:avLst/>
              <a:gdLst/>
              <a:ahLst/>
              <a:cxnLst/>
              <a:rect l="l" t="t" r="r" b="b"/>
              <a:pathLst>
                <a:path w="2230120" h="3108960">
                  <a:moveTo>
                    <a:pt x="0" y="3108960"/>
                  </a:moveTo>
                  <a:lnTo>
                    <a:pt x="2229612" y="3108960"/>
                  </a:lnTo>
                  <a:lnTo>
                    <a:pt x="2229612" y="0"/>
                  </a:lnTo>
                  <a:lnTo>
                    <a:pt x="0" y="0"/>
                  </a:lnTo>
                  <a:lnTo>
                    <a:pt x="0" y="3108960"/>
                  </a:lnTo>
                  <a:close/>
                </a:path>
              </a:pathLst>
            </a:custGeom>
            <a:ln w="25908">
              <a:solidFill>
                <a:srgbClr val="FD7E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28904" y="1013840"/>
            <a:ext cx="205930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105"/>
              </a:spcBef>
            </a:pP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Los </a:t>
            </a: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poblados 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cordilleranos,  </a:t>
            </a:r>
            <a:r>
              <a:rPr sz="1400" spc="-95" dirty="0">
                <a:solidFill>
                  <a:srgbClr val="2C343A"/>
                </a:solidFill>
                <a:latin typeface="Arial"/>
                <a:cs typeface="Arial"/>
              </a:rPr>
              <a:t>como </a:t>
            </a:r>
            <a:r>
              <a:rPr sz="1400" spc="-135" dirty="0">
                <a:solidFill>
                  <a:srgbClr val="2C343A"/>
                </a:solidFill>
                <a:latin typeface="Arial"/>
                <a:cs typeface="Arial"/>
              </a:rPr>
              <a:t>San 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Pedro </a:t>
            </a:r>
            <a:r>
              <a:rPr sz="1400" spc="-125" dirty="0">
                <a:solidFill>
                  <a:srgbClr val="2C343A"/>
                </a:solidFill>
                <a:latin typeface="Arial"/>
                <a:cs typeface="Arial"/>
              </a:rPr>
              <a:t>de 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Atacama, 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Toconao </a:t>
            </a:r>
            <a:r>
              <a:rPr sz="1400" spc="-90" dirty="0">
                <a:solidFill>
                  <a:srgbClr val="2C343A"/>
                </a:solidFill>
                <a:latin typeface="Arial"/>
                <a:cs typeface="Arial"/>
              </a:rPr>
              <a:t>o </a:t>
            </a:r>
            <a:r>
              <a:rPr sz="1400" spc="-35" dirty="0">
                <a:solidFill>
                  <a:srgbClr val="2C343A"/>
                </a:solidFill>
                <a:latin typeface="Arial"/>
                <a:cs typeface="Arial"/>
              </a:rPr>
              <a:t>Chiu-  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Chiu,</a:t>
            </a:r>
            <a:r>
              <a:rPr sz="1400" spc="150" dirty="0">
                <a:solidFill>
                  <a:srgbClr val="2C343A"/>
                </a:solidFill>
                <a:latin typeface="Arial"/>
                <a:cs typeface="Arial"/>
              </a:rPr>
              <a:t>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han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8904" y="1867662"/>
            <a:ext cx="135001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1165860" algn="l"/>
              </a:tabLst>
            </a:pPr>
            <a:r>
              <a:rPr sz="1400" spc="-100" dirty="0">
                <a:solidFill>
                  <a:srgbClr val="2C343A"/>
                </a:solidFill>
                <a:latin typeface="Arial"/>
                <a:cs typeface="Arial"/>
              </a:rPr>
              <a:t>es</a:t>
            </a:r>
            <a:r>
              <a:rPr sz="1400" spc="-60" dirty="0">
                <a:solidFill>
                  <a:srgbClr val="2C343A"/>
                </a:solidFill>
                <a:latin typeface="Arial"/>
                <a:cs typeface="Arial"/>
              </a:rPr>
              <a:t>t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abl</a:t>
            </a:r>
            <a:r>
              <a:rPr sz="1400" spc="-114" dirty="0">
                <a:solidFill>
                  <a:srgbClr val="2C343A"/>
                </a:solidFill>
                <a:latin typeface="Arial"/>
                <a:cs typeface="Arial"/>
              </a:rPr>
              <a:t>ecers</a:t>
            </a:r>
            <a:r>
              <a:rPr sz="1400" spc="-180" dirty="0">
                <a:solidFill>
                  <a:srgbClr val="2C343A"/>
                </a:solidFill>
                <a:latin typeface="Arial"/>
                <a:cs typeface="Arial"/>
              </a:rPr>
              <a:t>e</a:t>
            </a:r>
            <a:r>
              <a:rPr sz="1400" dirty="0">
                <a:solidFill>
                  <a:srgbClr val="2C343A"/>
                </a:solidFill>
                <a:latin typeface="Arial"/>
                <a:cs typeface="Arial"/>
              </a:rPr>
              <a:t>	</a:t>
            </a:r>
            <a:r>
              <a:rPr sz="1400" spc="-110" dirty="0">
                <a:solidFill>
                  <a:srgbClr val="2C343A"/>
                </a:solidFill>
                <a:latin typeface="Arial"/>
                <a:cs typeface="Arial"/>
              </a:rPr>
              <a:t>en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3714" y="1654301"/>
            <a:ext cx="50482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0645" marR="5080" indent="-81280">
              <a:lnSpc>
                <a:spcPct val="100000"/>
              </a:lnSpc>
              <a:spcBef>
                <a:spcPts val="105"/>
              </a:spcBef>
            </a:pP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p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od</a:t>
            </a:r>
            <a:r>
              <a:rPr sz="1400" spc="-30" dirty="0">
                <a:solidFill>
                  <a:srgbClr val="2C343A"/>
                </a:solidFill>
                <a:latin typeface="Arial"/>
                <a:cs typeface="Arial"/>
              </a:rPr>
              <a:t>i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do 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z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o</a:t>
            </a:r>
            <a:r>
              <a:rPr sz="1400" spc="-75" dirty="0">
                <a:solidFill>
                  <a:srgbClr val="2C343A"/>
                </a:solidFill>
                <a:latin typeface="Arial"/>
                <a:cs typeface="Arial"/>
              </a:rPr>
              <a:t>n</a:t>
            </a:r>
            <a:r>
              <a:rPr sz="1400" spc="-155" dirty="0">
                <a:solidFill>
                  <a:srgbClr val="2C343A"/>
                </a:solidFill>
                <a:latin typeface="Arial"/>
                <a:cs typeface="Arial"/>
              </a:rPr>
              <a:t>as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8904" y="2081022"/>
            <a:ext cx="2059305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100"/>
              </a:spcBef>
            </a:pP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desérticas </a:t>
            </a:r>
            <a:r>
              <a:rPr sz="1400" spc="-70" dirty="0">
                <a:solidFill>
                  <a:srgbClr val="2C343A"/>
                </a:solidFill>
                <a:latin typeface="Arial"/>
                <a:cs typeface="Arial"/>
              </a:rPr>
              <a:t>gracias 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al clima  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desértico </a:t>
            </a:r>
            <a:r>
              <a:rPr sz="1400" spc="-35" dirty="0">
                <a:solidFill>
                  <a:srgbClr val="2C343A"/>
                </a:solidFill>
                <a:latin typeface="Arial"/>
                <a:cs typeface="Arial"/>
              </a:rPr>
              <a:t>marginal </a:t>
            </a:r>
            <a:r>
              <a:rPr sz="1400" spc="-125" dirty="0">
                <a:solidFill>
                  <a:srgbClr val="2C343A"/>
                </a:solidFill>
                <a:latin typeface="Arial"/>
                <a:cs typeface="Arial"/>
              </a:rPr>
              <a:t>de </a:t>
            </a:r>
            <a:r>
              <a:rPr sz="1400" spc="-25" dirty="0">
                <a:solidFill>
                  <a:srgbClr val="2C343A"/>
                </a:solidFill>
                <a:latin typeface="Arial"/>
                <a:cs typeface="Arial"/>
              </a:rPr>
              <a:t>altura  </a:t>
            </a:r>
            <a:r>
              <a:rPr sz="1400" spc="-100" dirty="0">
                <a:solidFill>
                  <a:srgbClr val="2C343A"/>
                </a:solidFill>
                <a:latin typeface="Arial"/>
                <a:cs typeface="Arial"/>
              </a:rPr>
              <a:t>que </a:t>
            </a:r>
            <a:r>
              <a:rPr sz="1400" spc="-165" dirty="0">
                <a:solidFill>
                  <a:srgbClr val="2C343A"/>
                </a:solidFill>
                <a:latin typeface="Arial"/>
                <a:cs typeface="Arial"/>
              </a:rPr>
              <a:t>se 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localiza 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entre  </a:t>
            </a:r>
            <a:r>
              <a:rPr sz="1400" spc="-50" dirty="0">
                <a:solidFill>
                  <a:srgbClr val="2C343A"/>
                </a:solidFill>
                <a:latin typeface="Arial"/>
                <a:cs typeface="Arial"/>
              </a:rPr>
              <a:t>los 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2000 </a:t>
            </a:r>
            <a:r>
              <a:rPr sz="1400" dirty="0">
                <a:solidFill>
                  <a:srgbClr val="2C343A"/>
                </a:solidFill>
                <a:latin typeface="Arial"/>
                <a:cs typeface="Arial"/>
              </a:rPr>
              <a:t>y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3500 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metros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sobre  </a:t>
            </a:r>
            <a:r>
              <a:rPr sz="1400" spc="-50" dirty="0">
                <a:solidFill>
                  <a:srgbClr val="2C343A"/>
                </a:solidFill>
                <a:latin typeface="Arial"/>
                <a:cs typeface="Arial"/>
              </a:rPr>
              <a:t>el </a:t>
            </a:r>
            <a:r>
              <a:rPr sz="1400" spc="-20" dirty="0">
                <a:solidFill>
                  <a:srgbClr val="2C343A"/>
                </a:solidFill>
                <a:latin typeface="Arial"/>
                <a:cs typeface="Arial"/>
              </a:rPr>
              <a:t>nivel 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del 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mar, </a:t>
            </a:r>
            <a:r>
              <a:rPr sz="1400" dirty="0">
                <a:solidFill>
                  <a:srgbClr val="2C343A"/>
                </a:solidFill>
                <a:latin typeface="Arial"/>
                <a:cs typeface="Arial"/>
              </a:rPr>
              <a:t>lo 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cual  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permite </a:t>
            </a:r>
            <a:r>
              <a:rPr sz="1400" spc="-105" dirty="0">
                <a:solidFill>
                  <a:srgbClr val="2C343A"/>
                </a:solidFill>
                <a:latin typeface="Arial"/>
                <a:cs typeface="Arial"/>
              </a:rPr>
              <a:t>que </a:t>
            </a:r>
            <a:r>
              <a:rPr sz="1400" spc="-50" dirty="0">
                <a:solidFill>
                  <a:srgbClr val="2C343A"/>
                </a:solidFill>
                <a:latin typeface="Arial"/>
                <a:cs typeface="Arial"/>
              </a:rPr>
              <a:t>el volumen </a:t>
            </a:r>
            <a:r>
              <a:rPr sz="1400" spc="-125" dirty="0">
                <a:solidFill>
                  <a:srgbClr val="2C343A"/>
                </a:solidFill>
                <a:latin typeface="Arial"/>
                <a:cs typeface="Arial"/>
              </a:rPr>
              <a:t>de  </a:t>
            </a:r>
            <a:r>
              <a:rPr sz="1400" spc="-60" dirty="0">
                <a:solidFill>
                  <a:srgbClr val="2C343A"/>
                </a:solidFill>
                <a:latin typeface="Arial"/>
                <a:cs typeface="Arial"/>
              </a:rPr>
              <a:t>precipitaciones </a:t>
            </a:r>
            <a:r>
              <a:rPr sz="1400" spc="-110" dirty="0">
                <a:solidFill>
                  <a:srgbClr val="2C343A"/>
                </a:solidFill>
                <a:latin typeface="Arial"/>
                <a:cs typeface="Arial"/>
              </a:rPr>
              <a:t>en </a:t>
            </a:r>
            <a:r>
              <a:rPr sz="1400" spc="-50" dirty="0">
                <a:solidFill>
                  <a:srgbClr val="2C343A"/>
                </a:solidFill>
                <a:latin typeface="Arial"/>
                <a:cs typeface="Arial"/>
              </a:rPr>
              <a:t>los </a:t>
            </a:r>
            <a:r>
              <a:rPr sz="1400" spc="-150" dirty="0">
                <a:solidFill>
                  <a:srgbClr val="2C343A"/>
                </a:solidFill>
                <a:latin typeface="Arial"/>
                <a:cs typeface="Arial"/>
              </a:rPr>
              <a:t>meses  </a:t>
            </a:r>
            <a:r>
              <a:rPr sz="1400" spc="-120" dirty="0">
                <a:solidFill>
                  <a:srgbClr val="2C343A"/>
                </a:solidFill>
                <a:latin typeface="Arial"/>
                <a:cs typeface="Arial"/>
              </a:rPr>
              <a:t>de </a:t>
            </a:r>
            <a:r>
              <a:rPr sz="1400" spc="-70" dirty="0">
                <a:solidFill>
                  <a:srgbClr val="2C343A"/>
                </a:solidFill>
                <a:latin typeface="Arial"/>
                <a:cs typeface="Arial"/>
              </a:rPr>
              <a:t>verano </a:t>
            </a:r>
            <a:r>
              <a:rPr sz="1400" spc="-170" dirty="0">
                <a:solidFill>
                  <a:srgbClr val="2C343A"/>
                </a:solidFill>
                <a:latin typeface="Arial"/>
                <a:cs typeface="Arial"/>
              </a:rPr>
              <a:t>sea 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entre </a:t>
            </a: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20 </a:t>
            </a:r>
            <a:r>
              <a:rPr sz="1400" dirty="0">
                <a:solidFill>
                  <a:srgbClr val="2C343A"/>
                </a:solidFill>
                <a:latin typeface="Arial"/>
                <a:cs typeface="Arial"/>
              </a:rPr>
              <a:t>y </a:t>
            </a:r>
            <a:r>
              <a:rPr sz="1400" spc="-90" dirty="0">
                <a:solidFill>
                  <a:srgbClr val="2C343A"/>
                </a:solidFill>
                <a:latin typeface="Arial"/>
                <a:cs typeface="Arial"/>
              </a:rPr>
              <a:t>60  </a:t>
            </a: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mm.</a:t>
            </a:r>
            <a:r>
              <a:rPr sz="1400" spc="-20" dirty="0">
                <a:solidFill>
                  <a:srgbClr val="2C343A"/>
                </a:solidFill>
                <a:latin typeface="Arial"/>
                <a:cs typeface="Arial"/>
              </a:rPr>
              <a:t> </a:t>
            </a:r>
            <a:r>
              <a:rPr sz="1400" spc="-100" dirty="0">
                <a:solidFill>
                  <a:srgbClr val="2C343A"/>
                </a:solidFill>
                <a:latin typeface="Arial"/>
                <a:cs typeface="Arial"/>
              </a:rPr>
              <a:t>anuales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80182" y="886206"/>
            <a:ext cx="5744210" cy="361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71625" marR="5080" indent="-155956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Arial"/>
                <a:cs typeface="Arial"/>
              </a:rPr>
              <a:t>La </a:t>
            </a:r>
            <a:r>
              <a:rPr sz="1100" spc="-5" dirty="0">
                <a:latin typeface="Arial"/>
                <a:cs typeface="Arial"/>
              </a:rPr>
              <a:t>idea principal </a:t>
            </a:r>
            <a:r>
              <a:rPr sz="1100" dirty="0">
                <a:latin typeface="Arial"/>
                <a:cs typeface="Arial"/>
              </a:rPr>
              <a:t>se encuentra en </a:t>
            </a:r>
            <a:r>
              <a:rPr sz="1100" spc="-5" dirty="0">
                <a:latin typeface="Arial"/>
                <a:cs typeface="Arial"/>
              </a:rPr>
              <a:t>la </a:t>
            </a:r>
            <a:r>
              <a:rPr sz="1100" dirty="0">
                <a:latin typeface="Arial"/>
                <a:cs typeface="Arial"/>
              </a:rPr>
              <a:t>primera oración. Las oraciones </a:t>
            </a:r>
            <a:r>
              <a:rPr sz="1100" spc="-5" dirty="0">
                <a:latin typeface="Arial"/>
                <a:cs typeface="Arial"/>
              </a:rPr>
              <a:t>siguientes </a:t>
            </a:r>
            <a:r>
              <a:rPr sz="1100" dirty="0">
                <a:latin typeface="Arial"/>
                <a:cs typeface="Arial"/>
              </a:rPr>
              <a:t>entregan más  información sobre </a:t>
            </a:r>
            <a:r>
              <a:rPr sz="1100" spc="-5" dirty="0">
                <a:latin typeface="Arial"/>
                <a:cs typeface="Arial"/>
              </a:rPr>
              <a:t>la </a:t>
            </a:r>
            <a:r>
              <a:rPr sz="1100" dirty="0">
                <a:latin typeface="Arial"/>
                <a:cs typeface="Arial"/>
              </a:rPr>
              <a:t>idea más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importante.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561524" y="1443164"/>
            <a:ext cx="4239895" cy="763905"/>
            <a:chOff x="3561524" y="1443164"/>
            <a:chExt cx="4239895" cy="763905"/>
          </a:xfrm>
        </p:grpSpPr>
        <p:sp>
          <p:nvSpPr>
            <p:cNvPr id="14" name="object 14"/>
            <p:cNvSpPr/>
            <p:nvPr/>
          </p:nvSpPr>
          <p:spPr>
            <a:xfrm>
              <a:off x="3574541" y="1456182"/>
              <a:ext cx="4213860" cy="737870"/>
            </a:xfrm>
            <a:custGeom>
              <a:avLst/>
              <a:gdLst/>
              <a:ahLst/>
              <a:cxnLst/>
              <a:rect l="l" t="t" r="r" b="b"/>
              <a:pathLst>
                <a:path w="4213859" h="737869">
                  <a:moveTo>
                    <a:pt x="4213860" y="0"/>
                  </a:moveTo>
                  <a:lnTo>
                    <a:pt x="0" y="0"/>
                  </a:lnTo>
                  <a:lnTo>
                    <a:pt x="0" y="737615"/>
                  </a:lnTo>
                  <a:lnTo>
                    <a:pt x="4213860" y="737615"/>
                  </a:lnTo>
                  <a:lnTo>
                    <a:pt x="42138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74541" y="1456182"/>
              <a:ext cx="4213860" cy="737870"/>
            </a:xfrm>
            <a:custGeom>
              <a:avLst/>
              <a:gdLst/>
              <a:ahLst/>
              <a:cxnLst/>
              <a:rect l="l" t="t" r="r" b="b"/>
              <a:pathLst>
                <a:path w="4213859" h="737869">
                  <a:moveTo>
                    <a:pt x="0" y="737615"/>
                  </a:moveTo>
                  <a:lnTo>
                    <a:pt x="4213860" y="737615"/>
                  </a:lnTo>
                  <a:lnTo>
                    <a:pt x="4213860" y="0"/>
                  </a:lnTo>
                  <a:lnTo>
                    <a:pt x="0" y="0"/>
                  </a:lnTo>
                  <a:lnTo>
                    <a:pt x="0" y="737615"/>
                  </a:lnTo>
                  <a:close/>
                </a:path>
              </a:pathLst>
            </a:custGeom>
            <a:ln w="25908">
              <a:solidFill>
                <a:srgbClr val="009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711321" y="1471371"/>
            <a:ext cx="3939540" cy="668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Los </a:t>
            </a: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poblados 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cordilleranos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han </a:t>
            </a:r>
            <a:r>
              <a:rPr sz="1400" spc="-60" dirty="0">
                <a:solidFill>
                  <a:srgbClr val="2C343A"/>
                </a:solidFill>
                <a:latin typeface="Arial"/>
                <a:cs typeface="Arial"/>
              </a:rPr>
              <a:t>podido </a:t>
            </a:r>
            <a:r>
              <a:rPr sz="1400" spc="-95" dirty="0">
                <a:solidFill>
                  <a:srgbClr val="2C343A"/>
                </a:solidFill>
                <a:latin typeface="Arial"/>
                <a:cs typeface="Arial"/>
              </a:rPr>
              <a:t>establecerse</a:t>
            </a:r>
            <a:r>
              <a:rPr sz="1400" spc="40" dirty="0">
                <a:solidFill>
                  <a:srgbClr val="2C343A"/>
                </a:solidFill>
                <a:latin typeface="Arial"/>
                <a:cs typeface="Arial"/>
              </a:rPr>
              <a:t> </a:t>
            </a:r>
            <a:r>
              <a:rPr sz="1400" spc="-110" dirty="0">
                <a:solidFill>
                  <a:srgbClr val="2C343A"/>
                </a:solidFill>
                <a:latin typeface="Arial"/>
                <a:cs typeface="Arial"/>
              </a:rPr>
              <a:t>en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spc="-105" dirty="0">
                <a:solidFill>
                  <a:srgbClr val="2C343A"/>
                </a:solidFill>
                <a:latin typeface="Arial"/>
                <a:cs typeface="Arial"/>
              </a:rPr>
              <a:t>zonas </a:t>
            </a: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desérticas </a:t>
            </a:r>
            <a:r>
              <a:rPr sz="1400" spc="-70" dirty="0">
                <a:solidFill>
                  <a:srgbClr val="2C343A"/>
                </a:solidFill>
                <a:latin typeface="Arial"/>
                <a:cs typeface="Arial"/>
              </a:rPr>
              <a:t>gracias 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al clima </a:t>
            </a:r>
            <a:r>
              <a:rPr sz="1400" spc="-35" dirty="0">
                <a:solidFill>
                  <a:srgbClr val="2C343A"/>
                </a:solidFill>
                <a:latin typeface="Arial"/>
                <a:cs typeface="Arial"/>
              </a:rPr>
              <a:t>marginal </a:t>
            </a:r>
            <a:r>
              <a:rPr sz="1400" spc="-125" dirty="0">
                <a:solidFill>
                  <a:srgbClr val="2C343A"/>
                </a:solidFill>
                <a:latin typeface="Arial"/>
                <a:cs typeface="Arial"/>
              </a:rPr>
              <a:t>de</a:t>
            </a:r>
            <a:r>
              <a:rPr sz="1400" spc="105" dirty="0">
                <a:solidFill>
                  <a:srgbClr val="2C343A"/>
                </a:solidFill>
                <a:latin typeface="Arial"/>
                <a:cs typeface="Arial"/>
              </a:rPr>
              <a:t> </a:t>
            </a:r>
            <a:r>
              <a:rPr sz="1400" spc="-35" dirty="0">
                <a:solidFill>
                  <a:srgbClr val="2C343A"/>
                </a:solidFill>
                <a:latin typeface="Arial"/>
                <a:cs typeface="Arial"/>
              </a:rPr>
              <a:t>altura.</a:t>
            </a:r>
            <a:endParaRPr sz="140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15"/>
              </a:spcBef>
            </a:pPr>
            <a:r>
              <a:rPr sz="1400" b="1" spc="50" dirty="0">
                <a:solidFill>
                  <a:srgbClr val="006FC0"/>
                </a:solidFill>
                <a:latin typeface="Arial"/>
                <a:cs typeface="Arial"/>
              </a:rPr>
              <a:t>IDEA</a:t>
            </a:r>
            <a:r>
              <a:rPr sz="1400" b="1" spc="-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1400" b="1" spc="20" dirty="0">
                <a:solidFill>
                  <a:srgbClr val="006FC0"/>
                </a:solidFill>
                <a:latin typeface="Arial"/>
                <a:cs typeface="Arial"/>
              </a:rPr>
              <a:t>PRINCIPAL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599880" y="3037268"/>
            <a:ext cx="2204085" cy="980440"/>
            <a:chOff x="2599880" y="3037268"/>
            <a:chExt cx="2204085" cy="980440"/>
          </a:xfrm>
        </p:grpSpPr>
        <p:sp>
          <p:nvSpPr>
            <p:cNvPr id="18" name="object 18"/>
            <p:cNvSpPr/>
            <p:nvPr/>
          </p:nvSpPr>
          <p:spPr>
            <a:xfrm>
              <a:off x="2612897" y="3050285"/>
              <a:ext cx="2178050" cy="954405"/>
            </a:xfrm>
            <a:custGeom>
              <a:avLst/>
              <a:gdLst/>
              <a:ahLst/>
              <a:cxnLst/>
              <a:rect l="l" t="t" r="r" b="b"/>
              <a:pathLst>
                <a:path w="2178050" h="954404">
                  <a:moveTo>
                    <a:pt x="2177796" y="0"/>
                  </a:moveTo>
                  <a:lnTo>
                    <a:pt x="0" y="0"/>
                  </a:lnTo>
                  <a:lnTo>
                    <a:pt x="0" y="954023"/>
                  </a:lnTo>
                  <a:lnTo>
                    <a:pt x="2177796" y="954023"/>
                  </a:lnTo>
                  <a:lnTo>
                    <a:pt x="21777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612897" y="3050285"/>
              <a:ext cx="2178050" cy="954405"/>
            </a:xfrm>
            <a:custGeom>
              <a:avLst/>
              <a:gdLst/>
              <a:ahLst/>
              <a:cxnLst/>
              <a:rect l="l" t="t" r="r" b="b"/>
              <a:pathLst>
                <a:path w="2178050" h="954404">
                  <a:moveTo>
                    <a:pt x="0" y="954023"/>
                  </a:moveTo>
                  <a:lnTo>
                    <a:pt x="2177796" y="954023"/>
                  </a:lnTo>
                  <a:lnTo>
                    <a:pt x="2177796" y="0"/>
                  </a:lnTo>
                  <a:lnTo>
                    <a:pt x="0" y="0"/>
                  </a:lnTo>
                  <a:lnTo>
                    <a:pt x="0" y="954023"/>
                  </a:lnTo>
                  <a:close/>
                </a:path>
              </a:pathLst>
            </a:custGeom>
            <a:ln w="25908">
              <a:solidFill>
                <a:srgbClr val="009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691510" y="3067050"/>
            <a:ext cx="1928495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30" dirty="0">
                <a:solidFill>
                  <a:srgbClr val="2C343A"/>
                </a:solidFill>
                <a:latin typeface="Arial"/>
                <a:cs typeface="Arial"/>
              </a:rPr>
              <a:t>El 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clima </a:t>
            </a:r>
            <a:r>
              <a:rPr sz="1400" spc="-35" dirty="0">
                <a:solidFill>
                  <a:srgbClr val="2C343A"/>
                </a:solidFill>
                <a:latin typeface="Arial"/>
                <a:cs typeface="Arial"/>
              </a:rPr>
              <a:t>marginal </a:t>
            </a:r>
            <a:r>
              <a:rPr sz="1400" spc="-165" dirty="0">
                <a:solidFill>
                  <a:srgbClr val="2C343A"/>
                </a:solidFill>
                <a:latin typeface="Arial"/>
                <a:cs typeface="Arial"/>
              </a:rPr>
              <a:t>se  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localiza </a:t>
            </a:r>
            <a:r>
              <a:rPr sz="1400" spc="-50" dirty="0">
                <a:solidFill>
                  <a:srgbClr val="2C343A"/>
                </a:solidFill>
                <a:latin typeface="Arial"/>
                <a:cs typeface="Arial"/>
              </a:rPr>
              <a:t>entre </a:t>
            </a: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2000 </a:t>
            </a:r>
            <a:r>
              <a:rPr sz="1400" dirty="0">
                <a:solidFill>
                  <a:srgbClr val="2C343A"/>
                </a:solidFill>
                <a:latin typeface="Arial"/>
                <a:cs typeface="Arial"/>
              </a:rPr>
              <a:t>y </a:t>
            </a: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3500  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metros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sobre </a:t>
            </a:r>
            <a:r>
              <a:rPr sz="1400" spc="-50" dirty="0">
                <a:solidFill>
                  <a:srgbClr val="2C343A"/>
                </a:solidFill>
                <a:latin typeface="Arial"/>
                <a:cs typeface="Arial"/>
              </a:rPr>
              <a:t>el </a:t>
            </a:r>
            <a:r>
              <a:rPr sz="1400" spc="-20" dirty="0">
                <a:solidFill>
                  <a:srgbClr val="2C343A"/>
                </a:solidFill>
                <a:latin typeface="Arial"/>
                <a:cs typeface="Arial"/>
              </a:rPr>
              <a:t>nivel 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del  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mar.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654744" y="4201604"/>
            <a:ext cx="2094230" cy="672465"/>
            <a:chOff x="2654744" y="4201604"/>
            <a:chExt cx="2094230" cy="672465"/>
          </a:xfrm>
        </p:grpSpPr>
        <p:sp>
          <p:nvSpPr>
            <p:cNvPr id="22" name="object 22"/>
            <p:cNvSpPr/>
            <p:nvPr/>
          </p:nvSpPr>
          <p:spPr>
            <a:xfrm>
              <a:off x="2667762" y="4214621"/>
              <a:ext cx="2068195" cy="646430"/>
            </a:xfrm>
            <a:custGeom>
              <a:avLst/>
              <a:gdLst/>
              <a:ahLst/>
              <a:cxnLst/>
              <a:rect l="l" t="t" r="r" b="b"/>
              <a:pathLst>
                <a:path w="2068195" h="646429">
                  <a:moveTo>
                    <a:pt x="2068067" y="0"/>
                  </a:moveTo>
                  <a:lnTo>
                    <a:pt x="0" y="0"/>
                  </a:lnTo>
                  <a:lnTo>
                    <a:pt x="0" y="646175"/>
                  </a:lnTo>
                  <a:lnTo>
                    <a:pt x="2068067" y="646175"/>
                  </a:lnTo>
                  <a:lnTo>
                    <a:pt x="20680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667762" y="4214621"/>
              <a:ext cx="2068195" cy="646430"/>
            </a:xfrm>
            <a:custGeom>
              <a:avLst/>
              <a:gdLst/>
              <a:ahLst/>
              <a:cxnLst/>
              <a:rect l="l" t="t" r="r" b="b"/>
              <a:pathLst>
                <a:path w="2068195" h="646429">
                  <a:moveTo>
                    <a:pt x="0" y="646175"/>
                  </a:moveTo>
                  <a:lnTo>
                    <a:pt x="2068067" y="646175"/>
                  </a:lnTo>
                  <a:lnTo>
                    <a:pt x="2068067" y="0"/>
                  </a:lnTo>
                  <a:lnTo>
                    <a:pt x="0" y="0"/>
                  </a:lnTo>
                  <a:lnTo>
                    <a:pt x="0" y="646175"/>
                  </a:lnTo>
                  <a:close/>
                </a:path>
              </a:pathLst>
            </a:custGeom>
            <a:ln w="25908">
              <a:solidFill>
                <a:srgbClr val="BCE3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869819" y="4234078"/>
            <a:ext cx="16592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solidFill>
                  <a:srgbClr val="2C343A"/>
                </a:solidFill>
                <a:latin typeface="Arial"/>
                <a:cs typeface="Arial"/>
              </a:rPr>
              <a:t>Habla </a:t>
            </a:r>
            <a:r>
              <a:rPr sz="1200" spc="-110" dirty="0">
                <a:solidFill>
                  <a:srgbClr val="2C343A"/>
                </a:solidFill>
                <a:latin typeface="Arial"/>
                <a:cs typeface="Arial"/>
              </a:rPr>
              <a:t>de </a:t>
            </a:r>
            <a:r>
              <a:rPr sz="1200" spc="-80" dirty="0">
                <a:solidFill>
                  <a:srgbClr val="2C343A"/>
                </a:solidFill>
                <a:latin typeface="Arial"/>
                <a:cs typeface="Arial"/>
              </a:rPr>
              <a:t>dónde </a:t>
            </a:r>
            <a:r>
              <a:rPr sz="1200" spc="-140" dirty="0">
                <a:solidFill>
                  <a:srgbClr val="2C343A"/>
                </a:solidFill>
                <a:latin typeface="Arial"/>
                <a:cs typeface="Arial"/>
              </a:rPr>
              <a:t>se </a:t>
            </a:r>
            <a:r>
              <a:rPr sz="1200" spc="-70" dirty="0">
                <a:solidFill>
                  <a:srgbClr val="2C343A"/>
                </a:solidFill>
                <a:latin typeface="Arial"/>
                <a:cs typeface="Arial"/>
              </a:rPr>
              <a:t>ubica </a:t>
            </a:r>
            <a:r>
              <a:rPr sz="1200" spc="-50" dirty="0">
                <a:solidFill>
                  <a:srgbClr val="2C343A"/>
                </a:solidFill>
                <a:latin typeface="Arial"/>
                <a:cs typeface="Arial"/>
              </a:rPr>
              <a:t>el  </a:t>
            </a:r>
            <a:r>
              <a:rPr sz="1200" spc="-40" dirty="0">
                <a:solidFill>
                  <a:srgbClr val="2C343A"/>
                </a:solidFill>
                <a:latin typeface="Arial"/>
                <a:cs typeface="Arial"/>
              </a:rPr>
              <a:t>clima</a:t>
            </a:r>
            <a:r>
              <a:rPr sz="1200" spc="-45" dirty="0">
                <a:solidFill>
                  <a:srgbClr val="2C343A"/>
                </a:solidFill>
                <a:latin typeface="Arial"/>
                <a:cs typeface="Arial"/>
              </a:rPr>
              <a:t> </a:t>
            </a:r>
            <a:r>
              <a:rPr sz="1200" spc="-35" dirty="0">
                <a:solidFill>
                  <a:srgbClr val="2C343A"/>
                </a:solidFill>
                <a:latin typeface="Arial"/>
                <a:cs typeface="Arial"/>
              </a:rPr>
              <a:t>marginal.</a:t>
            </a:r>
            <a:endParaRPr sz="12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1200" spc="-45" dirty="0">
                <a:solidFill>
                  <a:srgbClr val="00AF50"/>
                </a:solidFill>
                <a:latin typeface="Arial"/>
                <a:cs typeface="Arial"/>
              </a:rPr>
              <a:t>HECHOS </a:t>
            </a:r>
            <a:r>
              <a:rPr sz="1200" spc="50" dirty="0">
                <a:solidFill>
                  <a:srgbClr val="00AF50"/>
                </a:solidFill>
                <a:latin typeface="Arial"/>
                <a:cs typeface="Arial"/>
              </a:rPr>
              <a:t>Y</a:t>
            </a:r>
            <a:r>
              <a:rPr sz="1200" spc="-8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00AF50"/>
                </a:solidFill>
                <a:latin typeface="Arial"/>
                <a:cs typeface="Arial"/>
              </a:rPr>
              <a:t>DETALLES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893500" y="3031172"/>
            <a:ext cx="2324735" cy="980440"/>
            <a:chOff x="4893500" y="3031172"/>
            <a:chExt cx="2324735" cy="980440"/>
          </a:xfrm>
        </p:grpSpPr>
        <p:sp>
          <p:nvSpPr>
            <p:cNvPr id="26" name="object 26"/>
            <p:cNvSpPr/>
            <p:nvPr/>
          </p:nvSpPr>
          <p:spPr>
            <a:xfrm>
              <a:off x="4906518" y="3044190"/>
              <a:ext cx="2298700" cy="954405"/>
            </a:xfrm>
            <a:custGeom>
              <a:avLst/>
              <a:gdLst/>
              <a:ahLst/>
              <a:cxnLst/>
              <a:rect l="l" t="t" r="r" b="b"/>
              <a:pathLst>
                <a:path w="2298700" h="954404">
                  <a:moveTo>
                    <a:pt x="2298191" y="0"/>
                  </a:moveTo>
                  <a:lnTo>
                    <a:pt x="0" y="0"/>
                  </a:lnTo>
                  <a:lnTo>
                    <a:pt x="0" y="954024"/>
                  </a:lnTo>
                  <a:lnTo>
                    <a:pt x="2298191" y="954024"/>
                  </a:lnTo>
                  <a:lnTo>
                    <a:pt x="22981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906518" y="3044190"/>
              <a:ext cx="2298700" cy="954405"/>
            </a:xfrm>
            <a:custGeom>
              <a:avLst/>
              <a:gdLst/>
              <a:ahLst/>
              <a:cxnLst/>
              <a:rect l="l" t="t" r="r" b="b"/>
              <a:pathLst>
                <a:path w="2298700" h="954404">
                  <a:moveTo>
                    <a:pt x="0" y="954024"/>
                  </a:moveTo>
                  <a:lnTo>
                    <a:pt x="2298191" y="954024"/>
                  </a:lnTo>
                  <a:lnTo>
                    <a:pt x="2298191" y="0"/>
                  </a:lnTo>
                  <a:lnTo>
                    <a:pt x="0" y="0"/>
                  </a:lnTo>
                  <a:lnTo>
                    <a:pt x="0" y="954024"/>
                  </a:lnTo>
                  <a:close/>
                </a:path>
              </a:pathLst>
            </a:custGeom>
            <a:ln w="25908">
              <a:solidFill>
                <a:srgbClr val="009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985765" y="3059633"/>
            <a:ext cx="2049145" cy="880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Permite </a:t>
            </a:r>
            <a:r>
              <a:rPr sz="1400" spc="-105" dirty="0">
                <a:solidFill>
                  <a:srgbClr val="2C343A"/>
                </a:solidFill>
                <a:latin typeface="Arial"/>
                <a:cs typeface="Arial"/>
              </a:rPr>
              <a:t>que </a:t>
            </a:r>
            <a:r>
              <a:rPr sz="1400" spc="-50" dirty="0">
                <a:solidFill>
                  <a:srgbClr val="2C343A"/>
                </a:solidFill>
                <a:latin typeface="Arial"/>
                <a:cs typeface="Arial"/>
              </a:rPr>
              <a:t>el 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volumen </a:t>
            </a:r>
            <a:r>
              <a:rPr sz="1400" spc="-125" dirty="0">
                <a:solidFill>
                  <a:srgbClr val="2C343A"/>
                </a:solidFill>
                <a:latin typeface="Arial"/>
                <a:cs typeface="Arial"/>
              </a:rPr>
              <a:t>de  </a:t>
            </a:r>
            <a:r>
              <a:rPr sz="1400" spc="-60" dirty="0">
                <a:solidFill>
                  <a:srgbClr val="2C343A"/>
                </a:solidFill>
                <a:latin typeface="Arial"/>
                <a:cs typeface="Arial"/>
              </a:rPr>
              <a:t>precipitaciones </a:t>
            </a:r>
            <a:r>
              <a:rPr sz="1400" spc="-110" dirty="0">
                <a:solidFill>
                  <a:srgbClr val="2C343A"/>
                </a:solidFill>
                <a:latin typeface="Arial"/>
                <a:cs typeface="Arial"/>
              </a:rPr>
              <a:t>en </a:t>
            </a:r>
            <a:r>
              <a:rPr sz="1400" spc="-55" dirty="0">
                <a:solidFill>
                  <a:srgbClr val="2C343A"/>
                </a:solidFill>
                <a:latin typeface="Arial"/>
                <a:cs typeface="Arial"/>
              </a:rPr>
              <a:t>los </a:t>
            </a:r>
            <a:r>
              <a:rPr sz="1400" spc="-150" dirty="0">
                <a:solidFill>
                  <a:srgbClr val="2C343A"/>
                </a:solidFill>
                <a:latin typeface="Arial"/>
                <a:cs typeface="Arial"/>
              </a:rPr>
              <a:t>meses  </a:t>
            </a:r>
            <a:r>
              <a:rPr sz="1400" spc="-125" dirty="0">
                <a:solidFill>
                  <a:srgbClr val="2C343A"/>
                </a:solidFill>
                <a:latin typeface="Arial"/>
                <a:cs typeface="Arial"/>
              </a:rPr>
              <a:t>de 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verano </a:t>
            </a:r>
            <a:r>
              <a:rPr sz="1400" spc="-165" dirty="0">
                <a:solidFill>
                  <a:srgbClr val="2C343A"/>
                </a:solidFill>
                <a:latin typeface="Arial"/>
                <a:cs typeface="Arial"/>
              </a:rPr>
              <a:t>sea </a:t>
            </a:r>
            <a:r>
              <a:rPr sz="1400" spc="-50" dirty="0">
                <a:solidFill>
                  <a:srgbClr val="2C343A"/>
                </a:solidFill>
                <a:latin typeface="Arial"/>
                <a:cs typeface="Arial"/>
              </a:rPr>
              <a:t>entre </a:t>
            </a: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20 </a:t>
            </a:r>
            <a:r>
              <a:rPr sz="1400" dirty="0">
                <a:solidFill>
                  <a:srgbClr val="2C343A"/>
                </a:solidFill>
                <a:latin typeface="Arial"/>
                <a:cs typeface="Arial"/>
              </a:rPr>
              <a:t>y </a:t>
            </a:r>
            <a:r>
              <a:rPr sz="1400" spc="-80" dirty="0">
                <a:solidFill>
                  <a:srgbClr val="2C343A"/>
                </a:solidFill>
                <a:latin typeface="Arial"/>
                <a:cs typeface="Arial"/>
              </a:rPr>
              <a:t>60  mm.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908740" y="4201604"/>
            <a:ext cx="2312035" cy="672465"/>
            <a:chOff x="4908740" y="4201604"/>
            <a:chExt cx="2312035" cy="672465"/>
          </a:xfrm>
        </p:grpSpPr>
        <p:sp>
          <p:nvSpPr>
            <p:cNvPr id="30" name="object 30"/>
            <p:cNvSpPr/>
            <p:nvPr/>
          </p:nvSpPr>
          <p:spPr>
            <a:xfrm>
              <a:off x="4921758" y="4214621"/>
              <a:ext cx="2286000" cy="646430"/>
            </a:xfrm>
            <a:custGeom>
              <a:avLst/>
              <a:gdLst/>
              <a:ahLst/>
              <a:cxnLst/>
              <a:rect l="l" t="t" r="r" b="b"/>
              <a:pathLst>
                <a:path w="2286000" h="646429">
                  <a:moveTo>
                    <a:pt x="2285999" y="0"/>
                  </a:moveTo>
                  <a:lnTo>
                    <a:pt x="0" y="0"/>
                  </a:lnTo>
                  <a:lnTo>
                    <a:pt x="0" y="646175"/>
                  </a:lnTo>
                  <a:lnTo>
                    <a:pt x="2285999" y="646175"/>
                  </a:lnTo>
                  <a:lnTo>
                    <a:pt x="228599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921758" y="4214621"/>
              <a:ext cx="2286000" cy="646430"/>
            </a:xfrm>
            <a:custGeom>
              <a:avLst/>
              <a:gdLst/>
              <a:ahLst/>
              <a:cxnLst/>
              <a:rect l="l" t="t" r="r" b="b"/>
              <a:pathLst>
                <a:path w="2286000" h="646429">
                  <a:moveTo>
                    <a:pt x="0" y="646175"/>
                  </a:moveTo>
                  <a:lnTo>
                    <a:pt x="2285999" y="646175"/>
                  </a:lnTo>
                  <a:lnTo>
                    <a:pt x="2285999" y="0"/>
                  </a:lnTo>
                  <a:lnTo>
                    <a:pt x="0" y="0"/>
                  </a:lnTo>
                  <a:lnTo>
                    <a:pt x="0" y="646175"/>
                  </a:lnTo>
                  <a:close/>
                </a:path>
              </a:pathLst>
            </a:custGeom>
            <a:ln w="25907">
              <a:solidFill>
                <a:srgbClr val="BCE3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5205729" y="4234078"/>
            <a:ext cx="17176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200" spc="-165" dirty="0">
                <a:solidFill>
                  <a:srgbClr val="2C343A"/>
                </a:solidFill>
                <a:latin typeface="Arial"/>
                <a:cs typeface="Arial"/>
              </a:rPr>
              <a:t>Se </a:t>
            </a:r>
            <a:r>
              <a:rPr sz="1200" spc="-40" dirty="0">
                <a:solidFill>
                  <a:srgbClr val="2C343A"/>
                </a:solidFill>
                <a:latin typeface="Arial"/>
                <a:cs typeface="Arial"/>
              </a:rPr>
              <a:t>refiere al </a:t>
            </a:r>
            <a:r>
              <a:rPr sz="1200" spc="-45" dirty="0">
                <a:solidFill>
                  <a:srgbClr val="2C343A"/>
                </a:solidFill>
                <a:latin typeface="Arial"/>
                <a:cs typeface="Arial"/>
              </a:rPr>
              <a:t>volumen </a:t>
            </a:r>
            <a:r>
              <a:rPr sz="1200" spc="-110" dirty="0">
                <a:solidFill>
                  <a:srgbClr val="2C343A"/>
                </a:solidFill>
                <a:latin typeface="Arial"/>
                <a:cs typeface="Arial"/>
              </a:rPr>
              <a:t>de </a:t>
            </a:r>
            <a:r>
              <a:rPr sz="1200" spc="-75" dirty="0">
                <a:solidFill>
                  <a:srgbClr val="2C343A"/>
                </a:solidFill>
                <a:latin typeface="Arial"/>
                <a:cs typeface="Arial"/>
              </a:rPr>
              <a:t>las  </a:t>
            </a:r>
            <a:r>
              <a:rPr sz="1200" spc="-55" dirty="0">
                <a:solidFill>
                  <a:srgbClr val="2C343A"/>
                </a:solidFill>
                <a:latin typeface="Arial"/>
                <a:cs typeface="Arial"/>
              </a:rPr>
              <a:t>precipitaciones.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spc="-45" dirty="0">
                <a:solidFill>
                  <a:srgbClr val="00AF50"/>
                </a:solidFill>
                <a:latin typeface="Arial"/>
                <a:cs typeface="Arial"/>
              </a:rPr>
              <a:t>HECHOS </a:t>
            </a:r>
            <a:r>
              <a:rPr sz="1200" spc="50" dirty="0">
                <a:solidFill>
                  <a:srgbClr val="00AF50"/>
                </a:solidFill>
                <a:latin typeface="Arial"/>
                <a:cs typeface="Arial"/>
              </a:rPr>
              <a:t>Y</a:t>
            </a:r>
            <a:r>
              <a:rPr sz="1200" spc="-75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200" spc="10" dirty="0">
                <a:solidFill>
                  <a:srgbClr val="00AF50"/>
                </a:solidFill>
                <a:latin typeface="Arial"/>
                <a:cs typeface="Arial"/>
              </a:rPr>
              <a:t>DETALLES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7376096" y="4201604"/>
            <a:ext cx="1715135" cy="672465"/>
            <a:chOff x="7376096" y="4201604"/>
            <a:chExt cx="1715135" cy="672465"/>
          </a:xfrm>
        </p:grpSpPr>
        <p:sp>
          <p:nvSpPr>
            <p:cNvPr id="34" name="object 34"/>
            <p:cNvSpPr/>
            <p:nvPr/>
          </p:nvSpPr>
          <p:spPr>
            <a:xfrm>
              <a:off x="7389113" y="4214621"/>
              <a:ext cx="1689100" cy="646430"/>
            </a:xfrm>
            <a:custGeom>
              <a:avLst/>
              <a:gdLst/>
              <a:ahLst/>
              <a:cxnLst/>
              <a:rect l="l" t="t" r="r" b="b"/>
              <a:pathLst>
                <a:path w="1689100" h="646429">
                  <a:moveTo>
                    <a:pt x="1688592" y="0"/>
                  </a:moveTo>
                  <a:lnTo>
                    <a:pt x="0" y="0"/>
                  </a:lnTo>
                  <a:lnTo>
                    <a:pt x="0" y="646175"/>
                  </a:lnTo>
                  <a:lnTo>
                    <a:pt x="1688592" y="646175"/>
                  </a:lnTo>
                  <a:lnTo>
                    <a:pt x="16885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389113" y="4214621"/>
              <a:ext cx="1689100" cy="646430"/>
            </a:xfrm>
            <a:custGeom>
              <a:avLst/>
              <a:gdLst/>
              <a:ahLst/>
              <a:cxnLst/>
              <a:rect l="l" t="t" r="r" b="b"/>
              <a:pathLst>
                <a:path w="1689100" h="646429">
                  <a:moveTo>
                    <a:pt x="0" y="646175"/>
                  </a:moveTo>
                  <a:lnTo>
                    <a:pt x="1688592" y="646175"/>
                  </a:lnTo>
                  <a:lnTo>
                    <a:pt x="1688592" y="0"/>
                  </a:lnTo>
                  <a:lnTo>
                    <a:pt x="0" y="0"/>
                  </a:lnTo>
                  <a:lnTo>
                    <a:pt x="0" y="646175"/>
                  </a:lnTo>
                  <a:close/>
                </a:path>
              </a:pathLst>
            </a:custGeom>
            <a:ln w="25908">
              <a:solidFill>
                <a:srgbClr val="BCE3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7495793" y="4234078"/>
            <a:ext cx="147510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200" spc="-55" dirty="0">
                <a:solidFill>
                  <a:srgbClr val="2C343A"/>
                </a:solidFill>
                <a:latin typeface="Arial"/>
                <a:cs typeface="Arial"/>
              </a:rPr>
              <a:t>Menciona </a:t>
            </a:r>
            <a:r>
              <a:rPr sz="1200" spc="-50" dirty="0">
                <a:solidFill>
                  <a:srgbClr val="2C343A"/>
                </a:solidFill>
                <a:latin typeface="Arial"/>
                <a:cs typeface="Arial"/>
              </a:rPr>
              <a:t>los</a:t>
            </a:r>
            <a:r>
              <a:rPr sz="1200" spc="-70" dirty="0">
                <a:solidFill>
                  <a:srgbClr val="2C343A"/>
                </a:solidFill>
                <a:latin typeface="Arial"/>
                <a:cs typeface="Arial"/>
              </a:rPr>
              <a:t> poblados.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spc="-45" dirty="0">
                <a:solidFill>
                  <a:srgbClr val="00AF50"/>
                </a:solidFill>
                <a:latin typeface="Arial"/>
                <a:cs typeface="Arial"/>
              </a:rPr>
              <a:t>HECHOS</a:t>
            </a:r>
            <a:r>
              <a:rPr sz="1200" spc="-140" dirty="0">
                <a:solidFill>
                  <a:srgbClr val="00AF50"/>
                </a:solidFill>
                <a:latin typeface="Arial"/>
                <a:cs typeface="Arial"/>
              </a:rPr>
              <a:t> </a:t>
            </a:r>
            <a:r>
              <a:rPr sz="1200" spc="45" dirty="0">
                <a:solidFill>
                  <a:srgbClr val="00AF50"/>
                </a:solidFill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spc="10" dirty="0">
                <a:solidFill>
                  <a:srgbClr val="00AF50"/>
                </a:solidFill>
                <a:latin typeface="Arial"/>
                <a:cs typeface="Arial"/>
              </a:rPr>
              <a:t>DETALLES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309040" y="3037268"/>
            <a:ext cx="1849120" cy="980440"/>
            <a:chOff x="7309040" y="3037268"/>
            <a:chExt cx="1849120" cy="980440"/>
          </a:xfrm>
        </p:grpSpPr>
        <p:sp>
          <p:nvSpPr>
            <p:cNvPr id="38" name="object 38"/>
            <p:cNvSpPr/>
            <p:nvPr/>
          </p:nvSpPr>
          <p:spPr>
            <a:xfrm>
              <a:off x="7322058" y="3050285"/>
              <a:ext cx="1823085" cy="954405"/>
            </a:xfrm>
            <a:custGeom>
              <a:avLst/>
              <a:gdLst/>
              <a:ahLst/>
              <a:cxnLst/>
              <a:rect l="l" t="t" r="r" b="b"/>
              <a:pathLst>
                <a:path w="1823084" h="954404">
                  <a:moveTo>
                    <a:pt x="1822703" y="0"/>
                  </a:moveTo>
                  <a:lnTo>
                    <a:pt x="0" y="0"/>
                  </a:lnTo>
                  <a:lnTo>
                    <a:pt x="0" y="954023"/>
                  </a:lnTo>
                  <a:lnTo>
                    <a:pt x="1822703" y="954023"/>
                  </a:lnTo>
                  <a:lnTo>
                    <a:pt x="18227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7322058" y="3050285"/>
              <a:ext cx="1823085" cy="954405"/>
            </a:xfrm>
            <a:custGeom>
              <a:avLst/>
              <a:gdLst/>
              <a:ahLst/>
              <a:cxnLst/>
              <a:rect l="l" t="t" r="r" b="b"/>
              <a:pathLst>
                <a:path w="1823084" h="954404">
                  <a:moveTo>
                    <a:pt x="0" y="954023"/>
                  </a:moveTo>
                  <a:lnTo>
                    <a:pt x="1822703" y="954023"/>
                  </a:lnTo>
                  <a:lnTo>
                    <a:pt x="1822703" y="0"/>
                  </a:lnTo>
                  <a:lnTo>
                    <a:pt x="0" y="0"/>
                  </a:lnTo>
                  <a:lnTo>
                    <a:pt x="0" y="954023"/>
                  </a:lnTo>
                  <a:close/>
                </a:path>
              </a:pathLst>
            </a:custGeom>
            <a:ln w="25907">
              <a:solidFill>
                <a:srgbClr val="009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7400670" y="3067050"/>
            <a:ext cx="1656080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spc="-135" dirty="0">
                <a:solidFill>
                  <a:srgbClr val="2C343A"/>
                </a:solidFill>
                <a:latin typeface="Arial"/>
                <a:cs typeface="Arial"/>
              </a:rPr>
              <a:t>San 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Pedro </a:t>
            </a:r>
            <a:r>
              <a:rPr sz="1400" spc="-130" dirty="0">
                <a:solidFill>
                  <a:srgbClr val="2C343A"/>
                </a:solidFill>
                <a:latin typeface="Arial"/>
                <a:cs typeface="Arial"/>
              </a:rPr>
              <a:t>de 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Atacama, </a:t>
            </a:r>
            <a:r>
              <a:rPr sz="1400" spc="-65" dirty="0">
                <a:solidFill>
                  <a:srgbClr val="2C343A"/>
                </a:solidFill>
                <a:latin typeface="Arial"/>
                <a:cs typeface="Arial"/>
              </a:rPr>
              <a:t>Toconao </a:t>
            </a:r>
            <a:r>
              <a:rPr sz="1400" dirty="0">
                <a:solidFill>
                  <a:srgbClr val="2C343A"/>
                </a:solidFill>
                <a:latin typeface="Arial"/>
                <a:cs typeface="Arial"/>
              </a:rPr>
              <a:t>y  </a:t>
            </a:r>
            <a:r>
              <a:rPr sz="1400" spc="-40" dirty="0">
                <a:solidFill>
                  <a:srgbClr val="2C343A"/>
                </a:solidFill>
                <a:latin typeface="Arial"/>
                <a:cs typeface="Arial"/>
              </a:rPr>
              <a:t>Chiu-Chiu </a:t>
            </a:r>
            <a:r>
              <a:rPr sz="1400" spc="-95" dirty="0">
                <a:solidFill>
                  <a:srgbClr val="2C343A"/>
                </a:solidFill>
                <a:latin typeface="Arial"/>
                <a:cs typeface="Arial"/>
              </a:rPr>
              <a:t>son  </a:t>
            </a:r>
            <a:r>
              <a:rPr sz="1400" spc="-85" dirty="0">
                <a:solidFill>
                  <a:srgbClr val="2C343A"/>
                </a:solidFill>
                <a:latin typeface="Arial"/>
                <a:cs typeface="Arial"/>
              </a:rPr>
              <a:t>poblados</a:t>
            </a:r>
            <a:r>
              <a:rPr sz="1400" spc="-75" dirty="0">
                <a:solidFill>
                  <a:srgbClr val="2C343A"/>
                </a:solidFill>
                <a:latin typeface="Arial"/>
                <a:cs typeface="Arial"/>
              </a:rPr>
              <a:t> </a:t>
            </a:r>
            <a:r>
              <a:rPr sz="1400" spc="-45" dirty="0">
                <a:solidFill>
                  <a:srgbClr val="2C343A"/>
                </a:solidFill>
                <a:latin typeface="Arial"/>
                <a:cs typeface="Arial"/>
              </a:rPr>
              <a:t>cordilleranos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691128" y="2193798"/>
            <a:ext cx="4558665" cy="2020570"/>
            <a:chOff x="3691128" y="2193798"/>
            <a:chExt cx="4558665" cy="2020570"/>
          </a:xfrm>
        </p:grpSpPr>
        <p:sp>
          <p:nvSpPr>
            <p:cNvPr id="42" name="object 42"/>
            <p:cNvSpPr/>
            <p:nvPr/>
          </p:nvSpPr>
          <p:spPr>
            <a:xfrm>
              <a:off x="5682234" y="2193798"/>
              <a:ext cx="0" cy="490220"/>
            </a:xfrm>
            <a:custGeom>
              <a:avLst/>
              <a:gdLst/>
              <a:ahLst/>
              <a:cxnLst/>
              <a:rect l="l" t="t" r="r" b="b"/>
              <a:pathLst>
                <a:path h="490219">
                  <a:moveTo>
                    <a:pt x="0" y="0"/>
                  </a:moveTo>
                  <a:lnTo>
                    <a:pt x="0" y="489838"/>
                  </a:lnTo>
                </a:path>
              </a:pathLst>
            </a:custGeom>
            <a:ln w="19812">
              <a:solidFill>
                <a:srgbClr val="3392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701034" y="2684526"/>
              <a:ext cx="4531995" cy="372745"/>
            </a:xfrm>
            <a:custGeom>
              <a:avLst/>
              <a:gdLst/>
              <a:ahLst/>
              <a:cxnLst/>
              <a:rect l="l" t="t" r="r" b="b"/>
              <a:pathLst>
                <a:path w="4531995" h="372744">
                  <a:moveTo>
                    <a:pt x="0" y="6096"/>
                  </a:moveTo>
                  <a:lnTo>
                    <a:pt x="4531487" y="6096"/>
                  </a:lnTo>
                </a:path>
                <a:path w="4531995" h="372744">
                  <a:moveTo>
                    <a:pt x="0" y="0"/>
                  </a:moveTo>
                  <a:lnTo>
                    <a:pt x="0" y="366141"/>
                  </a:lnTo>
                </a:path>
                <a:path w="4531995" h="372744">
                  <a:moveTo>
                    <a:pt x="1981200" y="0"/>
                  </a:moveTo>
                  <a:lnTo>
                    <a:pt x="1981200" y="366141"/>
                  </a:lnTo>
                </a:path>
                <a:path w="4531995" h="372744">
                  <a:moveTo>
                    <a:pt x="4512564" y="6096"/>
                  </a:moveTo>
                  <a:lnTo>
                    <a:pt x="4512564" y="372237"/>
                  </a:lnTo>
                </a:path>
              </a:pathLst>
            </a:custGeom>
            <a:ln w="19812">
              <a:solidFill>
                <a:srgbClr val="0097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701034" y="4001262"/>
              <a:ext cx="4538980" cy="212725"/>
            </a:xfrm>
            <a:custGeom>
              <a:avLst/>
              <a:gdLst/>
              <a:ahLst/>
              <a:cxnLst/>
              <a:rect l="l" t="t" r="r" b="b"/>
              <a:pathLst>
                <a:path w="4538980" h="212725">
                  <a:moveTo>
                    <a:pt x="0" y="3047"/>
                  </a:moveTo>
                  <a:lnTo>
                    <a:pt x="0" y="212725"/>
                  </a:lnTo>
                </a:path>
                <a:path w="4538980" h="212725">
                  <a:moveTo>
                    <a:pt x="4538471" y="3047"/>
                  </a:moveTo>
                  <a:lnTo>
                    <a:pt x="4538471" y="212725"/>
                  </a:lnTo>
                </a:path>
                <a:path w="4538980" h="212725">
                  <a:moveTo>
                    <a:pt x="1984248" y="0"/>
                  </a:moveTo>
                  <a:lnTo>
                    <a:pt x="1984248" y="209676"/>
                  </a:lnTo>
                </a:path>
              </a:pathLst>
            </a:custGeom>
            <a:ln w="19812">
              <a:solidFill>
                <a:srgbClr val="B8DF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216204" y="643204"/>
            <a:ext cx="40386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091D1F"/>
                </a:solidFill>
                <a:latin typeface="Comic Sans MS"/>
                <a:cs typeface="Comic Sans MS"/>
              </a:rPr>
              <a:t>L</a:t>
            </a:r>
            <a:r>
              <a:rPr sz="1400" dirty="0">
                <a:solidFill>
                  <a:srgbClr val="091D1F"/>
                </a:solidFill>
                <a:latin typeface="Comic Sans MS"/>
                <a:cs typeface="Comic Sans MS"/>
              </a:rPr>
              <a:t>e</a:t>
            </a:r>
            <a:r>
              <a:rPr sz="1400" spc="-10" dirty="0">
                <a:solidFill>
                  <a:srgbClr val="091D1F"/>
                </a:solidFill>
                <a:latin typeface="Comic Sans MS"/>
                <a:cs typeface="Comic Sans MS"/>
              </a:rPr>
              <a:t>e</a:t>
            </a:r>
            <a:r>
              <a:rPr sz="1400" dirty="0">
                <a:solidFill>
                  <a:srgbClr val="091D1F"/>
                </a:solidFill>
                <a:latin typeface="Comic Sans MS"/>
                <a:cs typeface="Comic Sans MS"/>
              </a:rPr>
              <a:t>r</a:t>
            </a:r>
            <a:endParaRPr sz="1400">
              <a:latin typeface="Comic Sans MS"/>
              <a:cs typeface="Comic Sans MS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667245" y="630951"/>
            <a:ext cx="399415" cy="313055"/>
            <a:chOff x="667245" y="630951"/>
            <a:chExt cx="399415" cy="313055"/>
          </a:xfrm>
        </p:grpSpPr>
        <p:sp>
          <p:nvSpPr>
            <p:cNvPr id="47" name="object 47"/>
            <p:cNvSpPr/>
            <p:nvPr/>
          </p:nvSpPr>
          <p:spPr>
            <a:xfrm>
              <a:off x="679945" y="643651"/>
              <a:ext cx="373951" cy="28763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79945" y="643651"/>
              <a:ext cx="374015" cy="287655"/>
            </a:xfrm>
            <a:custGeom>
              <a:avLst/>
              <a:gdLst/>
              <a:ahLst/>
              <a:cxnLst/>
              <a:rect l="l" t="t" r="r" b="b"/>
              <a:pathLst>
                <a:path w="374015" h="287655">
                  <a:moveTo>
                    <a:pt x="249072" y="48371"/>
                  </a:moveTo>
                  <a:lnTo>
                    <a:pt x="207582" y="24660"/>
                  </a:lnTo>
                  <a:lnTo>
                    <a:pt x="164014" y="11724"/>
                  </a:lnTo>
                  <a:lnTo>
                    <a:pt x="120503" y="9413"/>
                  </a:lnTo>
                  <a:lnTo>
                    <a:pt x="79185" y="17580"/>
                  </a:lnTo>
                  <a:lnTo>
                    <a:pt x="42196" y="36076"/>
                  </a:lnTo>
                  <a:lnTo>
                    <a:pt x="11671" y="64754"/>
                  </a:lnTo>
                  <a:lnTo>
                    <a:pt x="0" y="55483"/>
                  </a:lnTo>
                  <a:lnTo>
                    <a:pt x="31493" y="26165"/>
                  </a:lnTo>
                  <a:lnTo>
                    <a:pt x="69703" y="7632"/>
                  </a:lnTo>
                  <a:lnTo>
                    <a:pt x="112310" y="0"/>
                  </a:lnTo>
                  <a:lnTo>
                    <a:pt x="156995" y="3384"/>
                  </a:lnTo>
                  <a:lnTo>
                    <a:pt x="201438" y="17903"/>
                  </a:lnTo>
                  <a:lnTo>
                    <a:pt x="243319" y="43672"/>
                  </a:lnTo>
                  <a:lnTo>
                    <a:pt x="293320" y="92281"/>
                  </a:lnTo>
                  <a:lnTo>
                    <a:pt x="318865" y="138382"/>
                  </a:lnTo>
                  <a:lnTo>
                    <a:pt x="330360" y="187959"/>
                  </a:lnTo>
                  <a:lnTo>
                    <a:pt x="326542" y="237728"/>
                  </a:lnTo>
                  <a:lnTo>
                    <a:pt x="373951" y="275193"/>
                  </a:lnTo>
                  <a:lnTo>
                    <a:pt x="294284" y="287639"/>
                  </a:lnTo>
                  <a:lnTo>
                    <a:pt x="267462" y="191119"/>
                  </a:lnTo>
                  <a:lnTo>
                    <a:pt x="314871" y="228584"/>
                  </a:lnTo>
                  <a:lnTo>
                    <a:pt x="318689" y="178814"/>
                  </a:lnTo>
                  <a:lnTo>
                    <a:pt x="307193" y="129222"/>
                  </a:lnTo>
                  <a:lnTo>
                    <a:pt x="281649" y="83083"/>
                  </a:lnTo>
                  <a:lnTo>
                    <a:pt x="243319" y="43672"/>
                  </a:lnTo>
                </a:path>
              </a:pathLst>
            </a:custGeom>
            <a:ln w="25400">
              <a:solidFill>
                <a:srgbClr val="006D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pc="95" dirty="0"/>
              <a:t>6</a:t>
            </a:fld>
            <a:endParaRPr spc="9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0" marR="5080" indent="4445" algn="ctr">
              <a:lnSpc>
                <a:spcPct val="100000"/>
              </a:lnSpc>
              <a:spcBef>
                <a:spcPts val="95"/>
              </a:spcBef>
            </a:pPr>
            <a:r>
              <a:rPr spc="245" dirty="0"/>
              <a:t>Espero </a:t>
            </a:r>
            <a:r>
              <a:rPr spc="385" dirty="0"/>
              <a:t>te </a:t>
            </a:r>
            <a:r>
              <a:rPr spc="170" dirty="0"/>
              <a:t>hayan </a:t>
            </a:r>
            <a:r>
              <a:rPr spc="200" dirty="0"/>
              <a:t>servido </a:t>
            </a:r>
            <a:r>
              <a:rPr spc="420" dirty="0"/>
              <a:t>los </a:t>
            </a:r>
            <a:r>
              <a:rPr spc="160" dirty="0"/>
              <a:t>tips, </a:t>
            </a:r>
            <a:r>
              <a:rPr spc="345" dirty="0"/>
              <a:t>para  </a:t>
            </a:r>
            <a:r>
              <a:rPr spc="-220" dirty="0">
                <a:latin typeface="Arial Black"/>
                <a:cs typeface="Arial Black"/>
              </a:rPr>
              <a:t>comenzar </a:t>
            </a:r>
            <a:r>
              <a:rPr spc="-280" dirty="0">
                <a:latin typeface="Arial Black"/>
                <a:cs typeface="Arial Black"/>
              </a:rPr>
              <a:t>con </a:t>
            </a:r>
            <a:r>
              <a:rPr spc="155" dirty="0">
                <a:latin typeface="Arial Black"/>
                <a:cs typeface="Arial Black"/>
              </a:rPr>
              <a:t>la </a:t>
            </a:r>
            <a:r>
              <a:rPr spc="-145" dirty="0">
                <a:latin typeface="Arial Black"/>
                <a:cs typeface="Arial Black"/>
              </a:rPr>
              <a:t>guía </a:t>
            </a:r>
            <a:r>
              <a:rPr spc="-445" dirty="0">
                <a:latin typeface="Arial Black"/>
                <a:cs typeface="Arial Black"/>
              </a:rPr>
              <a:t>de </a:t>
            </a:r>
            <a:r>
              <a:rPr spc="155" dirty="0">
                <a:latin typeface="Arial Black"/>
                <a:cs typeface="Arial Black"/>
              </a:rPr>
              <a:t>la </a:t>
            </a:r>
            <a:r>
              <a:rPr spc="-114" dirty="0">
                <a:latin typeface="Arial Black"/>
                <a:cs typeface="Arial Black"/>
              </a:rPr>
              <a:t>profesora  </a:t>
            </a:r>
            <a:r>
              <a:rPr spc="415" dirty="0"/>
              <a:t>Jissella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9"/>
              </a:spcBef>
            </a:pPr>
            <a:fld id="{81D60167-4931-47E6-BA6A-407CBD079E47}" type="slidenum">
              <a:rPr spc="95" dirty="0"/>
              <a:t>7</a:t>
            </a:fld>
            <a:endParaRPr spc="95" dirty="0"/>
          </a:p>
        </p:txBody>
      </p:sp>
      <p:sp>
        <p:nvSpPr>
          <p:cNvPr id="4" name="object 4"/>
          <p:cNvSpPr txBox="1"/>
          <p:nvPr/>
        </p:nvSpPr>
        <p:spPr>
          <a:xfrm>
            <a:off x="1212900" y="2890520"/>
            <a:ext cx="66941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omic Sans MS"/>
                <a:cs typeface="Comic Sans MS"/>
              </a:rPr>
              <a:t>(Si </a:t>
            </a:r>
            <a:r>
              <a:rPr sz="1400" spc="-5" dirty="0">
                <a:latin typeface="Comic Sans MS"/>
                <a:cs typeface="Comic Sans MS"/>
              </a:rPr>
              <a:t>tienes una </a:t>
            </a:r>
            <a:r>
              <a:rPr sz="1400" dirty="0">
                <a:latin typeface="Comic Sans MS"/>
                <a:cs typeface="Comic Sans MS"/>
              </a:rPr>
              <a:t>duda, </a:t>
            </a:r>
            <a:r>
              <a:rPr sz="1400" spc="-5" dirty="0">
                <a:latin typeface="Comic Sans MS"/>
                <a:cs typeface="Comic Sans MS"/>
              </a:rPr>
              <a:t>debes </a:t>
            </a:r>
            <a:r>
              <a:rPr sz="1400" dirty="0">
                <a:latin typeface="Comic Sans MS"/>
                <a:cs typeface="Comic Sans MS"/>
              </a:rPr>
              <a:t>consultar a </a:t>
            </a:r>
            <a:r>
              <a:rPr sz="1400" spc="-5" dirty="0">
                <a:latin typeface="Comic Sans MS"/>
                <a:cs typeface="Comic Sans MS"/>
              </a:rPr>
              <a:t>tu profesora de </a:t>
            </a:r>
            <a:r>
              <a:rPr sz="1400" dirty="0">
                <a:latin typeface="Comic Sans MS"/>
                <a:cs typeface="Comic Sans MS"/>
              </a:rPr>
              <a:t>asignatura o docente</a:t>
            </a:r>
            <a:r>
              <a:rPr sz="1400" spc="-195" dirty="0">
                <a:latin typeface="Comic Sans MS"/>
                <a:cs typeface="Comic Sans MS"/>
              </a:rPr>
              <a:t> </a:t>
            </a:r>
            <a:r>
              <a:rPr sz="1400" dirty="0">
                <a:latin typeface="Comic Sans MS"/>
                <a:cs typeface="Comic Sans MS"/>
              </a:rPr>
              <a:t>PIE)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032" y="4217619"/>
            <a:ext cx="2837180" cy="24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u="heavy" dirty="0">
                <a:solidFill>
                  <a:srgbClr val="2F3E48"/>
                </a:solidFill>
                <a:uFill>
                  <a:solidFill>
                    <a:srgbClr val="2F3E48"/>
                  </a:solidFill>
                </a:uFill>
                <a:latin typeface="Arial"/>
                <a:cs typeface="Arial"/>
              </a:rPr>
              <a:t>Profesora Asignatura</a:t>
            </a:r>
            <a:r>
              <a:rPr sz="1400" dirty="0">
                <a:solidFill>
                  <a:srgbClr val="2F3E48"/>
                </a:solidFill>
                <a:latin typeface="Arial"/>
                <a:cs typeface="Arial"/>
              </a:rPr>
              <a:t>: Jissella</a:t>
            </a:r>
            <a:r>
              <a:rPr sz="1400" spc="-165" dirty="0">
                <a:solidFill>
                  <a:srgbClr val="2F3E4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F3E48"/>
                </a:solidFill>
                <a:latin typeface="Arial"/>
                <a:cs typeface="Arial"/>
              </a:rPr>
              <a:t>Peña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7629" y="4217619"/>
            <a:ext cx="384175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u="heavy" dirty="0">
                <a:solidFill>
                  <a:srgbClr val="2F3E48"/>
                </a:solidFill>
                <a:uFill>
                  <a:solidFill>
                    <a:srgbClr val="2F3E48"/>
                  </a:solidFill>
                </a:uFill>
                <a:latin typeface="Arial"/>
                <a:cs typeface="Arial"/>
              </a:rPr>
              <a:t>Docentes PIE:</a:t>
            </a:r>
            <a:r>
              <a:rPr sz="1400" dirty="0">
                <a:solidFill>
                  <a:srgbClr val="2F3E48"/>
                </a:solidFill>
                <a:latin typeface="Arial"/>
                <a:cs typeface="Arial"/>
              </a:rPr>
              <a:t> Fernanda</a:t>
            </a:r>
            <a:r>
              <a:rPr sz="1400" spc="-204" dirty="0">
                <a:solidFill>
                  <a:srgbClr val="2F3E48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2F3E48"/>
                </a:solidFill>
                <a:latin typeface="Arial"/>
                <a:cs typeface="Arial"/>
              </a:rPr>
              <a:t>López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551</Words>
  <Application>Microsoft Office PowerPoint</Application>
  <PresentationFormat>Presentación en pantalla (16:9)</PresentationFormat>
  <Paragraphs>62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Comic Sans MS</vt:lpstr>
      <vt:lpstr>Times New Roman</vt:lpstr>
      <vt:lpstr>Trebuchet MS</vt:lpstr>
      <vt:lpstr>Wingdings</vt:lpstr>
      <vt:lpstr>Office Theme</vt:lpstr>
      <vt:lpstr>Presentación de PowerPoint</vt:lpstr>
      <vt:lpstr>Orientaciones para padres y/o apoderados.</vt:lpstr>
      <vt:lpstr>Objetivo de  aprendizaje</vt:lpstr>
      <vt:lpstr>Los HECHOS Y DETALLES te ayudan a comprender de manera  mas completa la idea principal.</vt:lpstr>
      <vt:lpstr>Presentación de PowerPoint</vt:lpstr>
      <vt:lpstr>Recuerda: Primero piensa en la idea principal y después busca en el texto aquello  que se refiere a esa idea.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SEMANA N° 18 DEL 27 AL 31 DE JULIO GUÍA N° 15 DE LENGUA Y LITERATURA 7° BÁSICO 2020  “IDEA PRINCIPAL – HECHOS Y DETALLES – IDEA EXPLÍCITA”</dc:title>
  <dc:creator>Fernanda López</dc:creator>
  <cp:lastModifiedBy>ANDRÉS HERRERA MALUJE</cp:lastModifiedBy>
  <cp:revision>1</cp:revision>
  <dcterms:created xsi:type="dcterms:W3CDTF">2020-07-23T14:06:30Z</dcterms:created>
  <dcterms:modified xsi:type="dcterms:W3CDTF">2020-07-23T14:08:55Z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2020-07-23T00:00:00Z</vt:filetime>
  </property>
</Properties>
</file>