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OBJETIVO: Analizar los tipos de narradores </a:t>
            </a:r>
            <a:r>
              <a:rPr lang="es-CL" dirty="0" smtClean="0"/>
              <a:t>en un relato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Tipo de </a:t>
            </a:r>
            <a:r>
              <a:rPr lang="es-CL" dirty="0" smtClean="0"/>
              <a:t>narradores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54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Ejemplos: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17402" y="719977"/>
            <a:ext cx="3474720" cy="807720"/>
          </a:xfrm>
        </p:spPr>
        <p:txBody>
          <a:bodyPr/>
          <a:lstStyle/>
          <a:p>
            <a:r>
              <a:rPr lang="es-CL" dirty="0" smtClean="0"/>
              <a:t>Narrador </a:t>
            </a:r>
            <a:r>
              <a:rPr lang="es-CL" dirty="0" err="1" smtClean="0"/>
              <a:t>heterodiegético</a:t>
            </a:r>
            <a:r>
              <a:rPr lang="es-CL" dirty="0" smtClean="0"/>
              <a:t>/ </a:t>
            </a:r>
            <a:r>
              <a:rPr lang="es-CL" dirty="0"/>
              <a:t>O</a:t>
            </a:r>
            <a:r>
              <a:rPr lang="es-CL" dirty="0" smtClean="0"/>
              <a:t>mnisciente </a:t>
            </a:r>
            <a:endParaRPr lang="es-CL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7402" y="1527697"/>
            <a:ext cx="3474720" cy="472606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727023" y="719977"/>
            <a:ext cx="3474720" cy="813171"/>
          </a:xfrm>
        </p:spPr>
        <p:txBody>
          <a:bodyPr/>
          <a:lstStyle/>
          <a:p>
            <a:r>
              <a:rPr lang="es-CL" dirty="0" smtClean="0"/>
              <a:t>Narrador </a:t>
            </a:r>
            <a:r>
              <a:rPr lang="es-CL" dirty="0" err="1" smtClean="0"/>
              <a:t>homodiegético</a:t>
            </a:r>
            <a:r>
              <a:rPr lang="es-CL" dirty="0" smtClean="0"/>
              <a:t>/ Protagonista </a:t>
            </a:r>
            <a:endParaRPr lang="es-CL" dirty="0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727022" y="1638490"/>
            <a:ext cx="3363344" cy="461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Ejemplos: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772072" y="797585"/>
            <a:ext cx="3474720" cy="861397"/>
          </a:xfrm>
        </p:spPr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Narrador </a:t>
            </a:r>
            <a:r>
              <a:rPr lang="es-CL" dirty="0" err="1"/>
              <a:t>heterodiegético</a:t>
            </a:r>
            <a:r>
              <a:rPr lang="es-CL" dirty="0"/>
              <a:t>/ </a:t>
            </a:r>
            <a:r>
              <a:rPr lang="es-CL" dirty="0" smtClean="0"/>
              <a:t>Objetivo  </a:t>
            </a:r>
            <a:endParaRPr lang="es-CL" dirty="0"/>
          </a:p>
          <a:p>
            <a:endParaRPr lang="es-CL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14504" y="1945944"/>
            <a:ext cx="3578679" cy="3794084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714504" y="797586"/>
            <a:ext cx="3474720" cy="712920"/>
          </a:xfrm>
        </p:spPr>
        <p:txBody>
          <a:bodyPr/>
          <a:lstStyle/>
          <a:p>
            <a:r>
              <a:rPr lang="es-CL" dirty="0"/>
              <a:t>Narrador </a:t>
            </a:r>
            <a:r>
              <a:rPr lang="es-CL" dirty="0" err="1"/>
              <a:t>homodiegético</a:t>
            </a:r>
            <a:r>
              <a:rPr lang="es-CL" dirty="0"/>
              <a:t>/ </a:t>
            </a:r>
            <a:r>
              <a:rPr lang="es-CL" dirty="0" smtClean="0"/>
              <a:t>Testigo 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772072" y="1831306"/>
            <a:ext cx="3474720" cy="402336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rgbClr val="000000"/>
                </a:solidFill>
                <a:latin typeface="Source Sans Pro"/>
              </a:rPr>
              <a:t>Narración de un partido de futbol.</a:t>
            </a:r>
          </a:p>
          <a:p>
            <a:r>
              <a:rPr lang="es-CL" dirty="0">
                <a:solidFill>
                  <a:srgbClr val="000000"/>
                </a:solidFill>
                <a:latin typeface="Source Sans Pro"/>
              </a:rPr>
              <a:t>El jugador estrella salió al campo con un zapato de cada color, con los colores de su equipo, exaltando su presencia e intimidando a sus contrarios.</a:t>
            </a:r>
          </a:p>
          <a:p>
            <a:r>
              <a:rPr lang="es-CL" dirty="0">
                <a:solidFill>
                  <a:srgbClr val="000000"/>
                </a:solidFill>
                <a:latin typeface="Source Sans Pro"/>
              </a:rPr>
              <a:t>Al iniciar el juego encontró a su antagonista, el capitán del equipo contrario, se trataba de Luis Tejada, el jugador marcado con el número 11.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49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de cierre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867912" y="694953"/>
            <a:ext cx="3474720" cy="807720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Ahora oiremos un relato de la página 38. Pon mucha atención</a:t>
            </a:r>
            <a:endParaRPr lang="es-CL" dirty="0"/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753149" y="853769"/>
            <a:ext cx="3474720" cy="813171"/>
          </a:xfrm>
        </p:spPr>
        <p:txBody>
          <a:bodyPr/>
          <a:lstStyle/>
          <a:p>
            <a:r>
              <a:rPr lang="es-CL" dirty="0" smtClean="0"/>
              <a:t>Responde y comenta: </a:t>
            </a:r>
            <a:endParaRPr lang="es-CL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76022">
            <a:off x="3417966" y="1547804"/>
            <a:ext cx="3857625" cy="491490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5559854" y="1666940"/>
            <a:ext cx="4598126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CL" dirty="0"/>
              <a:t>¿</a:t>
            </a:r>
            <a:r>
              <a:rPr lang="es-CL" sz="2800" dirty="0"/>
              <a:t>Cuál es el hecho que desencadena el relato? </a:t>
            </a:r>
            <a:r>
              <a:rPr lang="es-CL" sz="2800" dirty="0" smtClean="0"/>
              <a:t>Determinen </a:t>
            </a:r>
            <a:r>
              <a:rPr lang="es-CL" sz="2800" dirty="0"/>
              <a:t>la secuencia </a:t>
            </a:r>
            <a:r>
              <a:rPr lang="es-CL" sz="2800" dirty="0" smtClean="0"/>
              <a:t>narrativa</a:t>
            </a:r>
          </a:p>
          <a:p>
            <a:r>
              <a:rPr lang="es-CL" sz="2800" dirty="0" smtClean="0"/>
              <a:t>¿</a:t>
            </a:r>
            <a:r>
              <a:rPr lang="es-CL" sz="2800" dirty="0"/>
              <a:t>Qué explica esta historia?, ¿cómo se relaciona esto con el quiebre del relato</a:t>
            </a:r>
            <a:r>
              <a:rPr lang="es-CL" sz="2800" dirty="0" smtClean="0"/>
              <a:t>?</a:t>
            </a:r>
          </a:p>
          <a:p>
            <a:r>
              <a:rPr lang="es-CL" sz="2800" dirty="0" smtClean="0"/>
              <a:t>¿Qué otros elementos reconocen en este relato?</a:t>
            </a:r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7986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7912" y="612648"/>
            <a:ext cx="7315200" cy="1361625"/>
          </a:xfrm>
        </p:spPr>
        <p:txBody>
          <a:bodyPr/>
          <a:lstStyle/>
          <a:p>
            <a:r>
              <a:rPr lang="es-CL" dirty="0" smtClean="0"/>
              <a:t>¿Qué es el narrador?</a:t>
            </a: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4179638" y="1974273"/>
            <a:ext cx="74789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400" dirty="0">
                <a:solidFill>
                  <a:srgbClr val="FF0000"/>
                </a:solidFill>
              </a:rPr>
              <a:t>El </a:t>
            </a:r>
            <a:r>
              <a:rPr lang="es-CL" sz="4400" dirty="0">
                <a:solidFill>
                  <a:srgbClr val="00B050"/>
                </a:solidFill>
              </a:rPr>
              <a:t>narrador</a:t>
            </a:r>
            <a:r>
              <a:rPr lang="es-CL" sz="4400" dirty="0">
                <a:solidFill>
                  <a:srgbClr val="FF0000"/>
                </a:solidFill>
              </a:rPr>
              <a:t> </a:t>
            </a:r>
            <a:r>
              <a:rPr lang="es-CL" sz="4400" dirty="0">
                <a:solidFill>
                  <a:srgbClr val="00B050"/>
                </a:solidFill>
              </a:rPr>
              <a:t>es</a:t>
            </a:r>
            <a:r>
              <a:rPr lang="es-CL" sz="4400" dirty="0">
                <a:solidFill>
                  <a:srgbClr val="FF0000"/>
                </a:solidFill>
              </a:rPr>
              <a:t> quien </a:t>
            </a:r>
            <a:r>
              <a:rPr lang="es-CL" sz="4400" dirty="0">
                <a:solidFill>
                  <a:srgbClr val="00B050"/>
                </a:solidFill>
              </a:rPr>
              <a:t>narra</a:t>
            </a:r>
            <a:r>
              <a:rPr lang="es-CL" sz="4400" dirty="0">
                <a:solidFill>
                  <a:srgbClr val="FF0000"/>
                </a:solidFill>
              </a:rPr>
              <a:t> </a:t>
            </a:r>
            <a:r>
              <a:rPr lang="es-CL" sz="4400" dirty="0">
                <a:solidFill>
                  <a:srgbClr val="00B050"/>
                </a:solidFill>
              </a:rPr>
              <a:t>la</a:t>
            </a:r>
            <a:r>
              <a:rPr lang="es-CL" sz="4400" dirty="0">
                <a:solidFill>
                  <a:srgbClr val="FF0000"/>
                </a:solidFill>
              </a:rPr>
              <a:t> </a:t>
            </a:r>
            <a:r>
              <a:rPr lang="es-CL" sz="4400" dirty="0">
                <a:solidFill>
                  <a:srgbClr val="00B050"/>
                </a:solidFill>
              </a:rPr>
              <a:t>historia</a:t>
            </a:r>
            <a:r>
              <a:rPr lang="es-CL" sz="4400" dirty="0">
                <a:solidFill>
                  <a:srgbClr val="FF0000"/>
                </a:solidFill>
              </a:rPr>
              <a:t>. El </a:t>
            </a:r>
            <a:r>
              <a:rPr lang="es-CL" sz="4400" dirty="0">
                <a:solidFill>
                  <a:srgbClr val="00B050"/>
                </a:solidFill>
              </a:rPr>
              <a:t>autor lo crea</a:t>
            </a:r>
            <a:r>
              <a:rPr lang="es-CL" sz="4400" dirty="0">
                <a:solidFill>
                  <a:srgbClr val="FF0000"/>
                </a:solidFill>
              </a:rPr>
              <a:t>, puede estar dentro de la historia o fuera de ella.</a:t>
            </a:r>
          </a:p>
        </p:txBody>
      </p:sp>
    </p:spTree>
    <p:extLst>
      <p:ext uri="{BB962C8B-B14F-4D97-AF65-F5344CB8AC3E}">
        <p14:creationId xmlns:p14="http://schemas.microsoft.com/office/powerpoint/2010/main" val="16889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Cuando está </a:t>
            </a:r>
            <a:r>
              <a:rPr lang="es-CL" b="1" dirty="0">
                <a:solidFill>
                  <a:schemeClr val="tx1"/>
                </a:solidFill>
              </a:rPr>
              <a:t>fuera</a:t>
            </a:r>
            <a:r>
              <a:rPr lang="es-CL" dirty="0"/>
              <a:t> de la historia se clasifica como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74276" y="415635"/>
            <a:ext cx="7315200" cy="60682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200" dirty="0" smtClean="0"/>
              <a:t> </a:t>
            </a:r>
            <a:endParaRPr lang="es-CL" sz="3200" dirty="0"/>
          </a:p>
          <a:p>
            <a:pPr marL="0" indent="0">
              <a:buNone/>
            </a:pPr>
            <a:endParaRPr lang="es-CL" sz="3200" dirty="0" smtClean="0"/>
          </a:p>
          <a:p>
            <a:pPr marL="0" indent="0">
              <a:buNone/>
            </a:pPr>
            <a:r>
              <a:rPr lang="es-CL" sz="3200" dirty="0" smtClean="0"/>
              <a:t>        </a:t>
            </a:r>
          </a:p>
          <a:p>
            <a:pPr marL="0" indent="0" algn="ctr">
              <a:buNone/>
            </a:pPr>
            <a:r>
              <a:rPr lang="es-CL" sz="3200" dirty="0" smtClean="0"/>
              <a:t>        </a:t>
            </a:r>
          </a:p>
          <a:p>
            <a:pPr marL="0" indent="0" algn="ctr">
              <a:buNone/>
            </a:pPr>
            <a:endParaRPr lang="es-CL" sz="3200" dirty="0"/>
          </a:p>
          <a:p>
            <a:pPr marL="0" indent="0" algn="ctr">
              <a:buNone/>
            </a:pPr>
            <a:r>
              <a:rPr lang="es-CL" sz="3200" dirty="0" smtClean="0"/>
              <a:t>Narra en tercera </a:t>
            </a:r>
          </a:p>
          <a:p>
            <a:pPr marL="0" indent="0" algn="ctr">
              <a:buNone/>
            </a:pPr>
            <a:r>
              <a:rPr lang="es-CL" sz="3200" dirty="0" smtClean="0"/>
              <a:t>persona: </a:t>
            </a:r>
            <a:r>
              <a:rPr lang="es-CL" sz="3200" dirty="0" smtClean="0">
                <a:solidFill>
                  <a:srgbClr val="FF0000"/>
                </a:solidFill>
              </a:rPr>
              <a:t>él, ella</a:t>
            </a:r>
          </a:p>
          <a:p>
            <a:pPr marL="0" indent="0" algn="ctr">
              <a:buNone/>
            </a:pPr>
            <a:endParaRPr lang="es-CL" sz="32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L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OMNISCIENTE    OBJETIVO</a:t>
            </a:r>
          </a:p>
          <a:p>
            <a:pPr marL="0" indent="0">
              <a:buNone/>
            </a:pPr>
            <a:endParaRPr lang="es-CL" sz="3200" dirty="0" smtClean="0"/>
          </a:p>
        </p:txBody>
      </p:sp>
      <p:sp>
        <p:nvSpPr>
          <p:cNvPr id="4" name="Flecha derecha 3"/>
          <p:cNvSpPr/>
          <p:nvPr/>
        </p:nvSpPr>
        <p:spPr>
          <a:xfrm rot="5400000">
            <a:off x="7264492" y="2086494"/>
            <a:ext cx="978408" cy="1687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Flecha curvada hacia la derecha 4"/>
          <p:cNvSpPr/>
          <p:nvPr/>
        </p:nvSpPr>
        <p:spPr>
          <a:xfrm>
            <a:off x="5174673" y="2930236"/>
            <a:ext cx="45719" cy="4571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Flecha curvada hacia la derecha 5"/>
          <p:cNvSpPr/>
          <p:nvPr/>
        </p:nvSpPr>
        <p:spPr>
          <a:xfrm>
            <a:off x="3526523" y="1604355"/>
            <a:ext cx="1026774" cy="40624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Flecha curvada hacia la izquierda 6"/>
          <p:cNvSpPr/>
          <p:nvPr/>
        </p:nvSpPr>
        <p:spPr>
          <a:xfrm>
            <a:off x="10910455" y="1625136"/>
            <a:ext cx="1059872" cy="40624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763192" y="1439972"/>
            <a:ext cx="5981008" cy="575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>
                <a:solidFill>
                  <a:schemeClr val="accent2"/>
                </a:solidFill>
              </a:rPr>
              <a:t>HETERODIEGÉTICO</a:t>
            </a:r>
            <a:endParaRPr lang="es-CL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44619"/>
            <a:ext cx="2947482" cy="4601183"/>
          </a:xfrm>
        </p:spPr>
        <p:txBody>
          <a:bodyPr>
            <a:normAutofit/>
          </a:bodyPr>
          <a:lstStyle/>
          <a:p>
            <a:r>
              <a:rPr lang="es-CL" sz="4400" dirty="0" smtClean="0"/>
              <a:t>Narrador omnisciente</a:t>
            </a:r>
            <a:endParaRPr lang="es-C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rgbClr val="660033"/>
                </a:solidFill>
              </a:rPr>
              <a:t>Tiene un conocimiento profundo de la historia y de los sentimientos y pensamientos de los personajes </a:t>
            </a:r>
            <a:endParaRPr lang="es-CL" sz="3600" dirty="0">
              <a:solidFill>
                <a:srgbClr val="660033"/>
              </a:solidFill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8250381" y="4542076"/>
            <a:ext cx="3200400" cy="1203726"/>
          </a:xfrm>
          <a:prstGeom prst="cloudCallout">
            <a:avLst>
              <a:gd name="adj1" fmla="val -23430"/>
              <a:gd name="adj2" fmla="val -127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orazón 5"/>
          <p:cNvSpPr/>
          <p:nvPr/>
        </p:nvSpPr>
        <p:spPr>
          <a:xfrm rot="19805912">
            <a:off x="4405744" y="625074"/>
            <a:ext cx="1953491" cy="1951871"/>
          </a:xfrm>
          <a:prstGeom prst="hea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5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Narrador objetivo </a:t>
            </a:r>
            <a:endParaRPr lang="es-C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600" dirty="0" smtClean="0"/>
              <a:t>Tiene conocimiento limitado. Narra solo aquello que puede verse u oírse, como en el cine</a:t>
            </a:r>
          </a:p>
          <a:p>
            <a:endParaRPr lang="es-CL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79814">
            <a:off x="8954799" y="3344128"/>
            <a:ext cx="1207510" cy="306669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645" y="3978560"/>
            <a:ext cx="1652155" cy="200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869267" y="864108"/>
            <a:ext cx="7685423" cy="5495128"/>
          </a:xfrm>
        </p:spPr>
        <p:txBody>
          <a:bodyPr>
            <a:normAutofit/>
          </a:bodyPr>
          <a:lstStyle/>
          <a:p>
            <a:endParaRPr lang="es-CL" sz="3200" dirty="0" smtClean="0"/>
          </a:p>
          <a:p>
            <a:pPr marL="0" indent="0" algn="ctr">
              <a:buNone/>
            </a:pPr>
            <a:endParaRPr lang="es-CL" sz="3200" dirty="0" smtClean="0"/>
          </a:p>
          <a:p>
            <a:pPr marL="0" indent="0" algn="ctr">
              <a:buNone/>
            </a:pPr>
            <a:endParaRPr lang="es-CL" sz="3200" dirty="0"/>
          </a:p>
          <a:p>
            <a:pPr marL="0" indent="0" algn="ctr">
              <a:buNone/>
            </a:pPr>
            <a:r>
              <a:rPr lang="es-CL" sz="3200" dirty="0" smtClean="0"/>
              <a:t> </a:t>
            </a:r>
            <a:endParaRPr lang="es-CL" sz="3200" dirty="0"/>
          </a:p>
          <a:p>
            <a:pPr marL="0" indent="0">
              <a:buNone/>
            </a:pPr>
            <a:r>
              <a:rPr lang="es-CL" sz="3200" dirty="0" smtClean="0"/>
              <a:t>        </a:t>
            </a:r>
          </a:p>
          <a:p>
            <a:pPr marL="0" indent="0" algn="ctr">
              <a:buNone/>
            </a:pPr>
            <a:r>
              <a:rPr lang="es-CL" sz="3200" dirty="0" smtClean="0"/>
              <a:t>         Narra en primera persona: </a:t>
            </a:r>
            <a:r>
              <a:rPr lang="es-CL" sz="3200" dirty="0" smtClean="0">
                <a:solidFill>
                  <a:srgbClr val="FF0000"/>
                </a:solidFill>
              </a:rPr>
              <a:t>yo, nosotros</a:t>
            </a:r>
          </a:p>
          <a:p>
            <a:pPr marL="0" indent="0">
              <a:buNone/>
            </a:pPr>
            <a:endParaRPr lang="es-CL" sz="3200" dirty="0" smtClean="0"/>
          </a:p>
          <a:p>
            <a:pPr marL="0" indent="0">
              <a:buNone/>
            </a:pPr>
            <a:endParaRPr lang="es-CL" sz="3200" dirty="0" smtClean="0"/>
          </a:p>
          <a:p>
            <a:pPr marL="0" indent="0" algn="ctr">
              <a:buNone/>
            </a:pPr>
            <a:r>
              <a:rPr lang="es-CL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PROTAGONISTA      TESTIGO</a:t>
            </a:r>
          </a:p>
          <a:p>
            <a:pPr marL="0" indent="0">
              <a:buNone/>
            </a:pPr>
            <a:endParaRPr lang="es-CL" sz="32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Cuando está </a:t>
            </a:r>
            <a:r>
              <a:rPr lang="es-CL" b="1" dirty="0" smtClean="0">
                <a:solidFill>
                  <a:schemeClr val="tx1"/>
                </a:solidFill>
              </a:rPr>
              <a:t>dentro</a:t>
            </a:r>
            <a:r>
              <a:rPr lang="es-CL" dirty="0" smtClean="0"/>
              <a:t> </a:t>
            </a:r>
            <a:r>
              <a:rPr lang="es-CL" dirty="0"/>
              <a:t>de la historia se clasifica como </a:t>
            </a:r>
          </a:p>
        </p:txBody>
      </p:sp>
      <p:sp>
        <p:nvSpPr>
          <p:cNvPr id="6" name="Flecha derecha 5"/>
          <p:cNvSpPr/>
          <p:nvPr/>
        </p:nvSpPr>
        <p:spPr>
          <a:xfrm rot="5400000">
            <a:off x="7264492" y="2086494"/>
            <a:ext cx="978408" cy="1687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curvada hacia la derecha 6"/>
          <p:cNvSpPr/>
          <p:nvPr/>
        </p:nvSpPr>
        <p:spPr>
          <a:xfrm>
            <a:off x="3526523" y="1604355"/>
            <a:ext cx="1026774" cy="40624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10910455" y="1625136"/>
            <a:ext cx="1059872" cy="40624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763192" y="1439972"/>
            <a:ext cx="5981008" cy="575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>
                <a:solidFill>
                  <a:schemeClr val="accent2"/>
                </a:solidFill>
              </a:rPr>
              <a:t>HOMODIEGÉTICO</a:t>
            </a:r>
            <a:endParaRPr lang="es-CL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55299" cy="4601183"/>
          </a:xfrm>
        </p:spPr>
        <p:txBody>
          <a:bodyPr>
            <a:normAutofit/>
          </a:bodyPr>
          <a:lstStyle/>
          <a:p>
            <a:r>
              <a:rPr lang="es-CL" sz="4400" dirty="0" smtClean="0"/>
              <a:t>Narrador protagonista</a:t>
            </a:r>
            <a:endParaRPr lang="es-C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Persona que narra su propia historia </a:t>
            </a:r>
          </a:p>
          <a:p>
            <a:endParaRPr lang="es-CL" sz="4400" dirty="0"/>
          </a:p>
          <a:p>
            <a:pPr marL="0" indent="0">
              <a:buNone/>
            </a:pPr>
            <a:endParaRPr lang="es-CL" sz="4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17672">
            <a:off x="6447927" y="3103414"/>
            <a:ext cx="3504090" cy="299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/>
              <a:t>Narrador </a:t>
            </a:r>
            <a:r>
              <a:rPr lang="es-CL" sz="4400" dirty="0" smtClean="0"/>
              <a:t>testigo </a:t>
            </a:r>
            <a:endParaRPr lang="es-CL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Personaje que participa de la historia, pero no es protagonista </a:t>
            </a:r>
          </a:p>
          <a:p>
            <a:endParaRPr lang="es-CL" sz="4400" dirty="0"/>
          </a:p>
          <a:p>
            <a:pPr marL="0" indent="0">
              <a:buNone/>
            </a:pPr>
            <a:endParaRPr lang="es-CL" sz="4400" dirty="0" smtClean="0"/>
          </a:p>
          <a:p>
            <a:pPr marL="0" indent="0">
              <a:buNone/>
            </a:pPr>
            <a:endParaRPr lang="es-CL" sz="4400" dirty="0"/>
          </a:p>
          <a:p>
            <a:pPr marL="0" indent="0">
              <a:buNone/>
            </a:pPr>
            <a:endParaRPr lang="es-CL" sz="4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523" y="2708012"/>
            <a:ext cx="4511386" cy="35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409318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sz="2700" dirty="0" smtClean="0"/>
              <a:t>En resumen tenemos que el narrador puede ser : </a:t>
            </a:r>
            <a:br>
              <a:rPr lang="es-CL" sz="2700" dirty="0" smtClean="0"/>
            </a:br>
            <a:r>
              <a:rPr lang="es-CL" sz="2700" dirty="0" err="1" smtClean="0"/>
              <a:t>Heterodiegético</a:t>
            </a:r>
            <a:r>
              <a:rPr lang="es-CL" sz="2700" dirty="0" smtClean="0"/>
              <a:t> (omnisciente, objetivo),</a:t>
            </a:r>
            <a:br>
              <a:rPr lang="es-CL" sz="2700" dirty="0" smtClean="0"/>
            </a:br>
            <a:r>
              <a:rPr lang="es-CL" sz="2700" dirty="0" err="1" smtClean="0"/>
              <a:t>Homodiegético</a:t>
            </a:r>
            <a:r>
              <a:rPr lang="es-CL" sz="2700" dirty="0" smtClean="0"/>
              <a:t> (protagonista, testigo) </a:t>
            </a:r>
            <a:br>
              <a:rPr lang="es-CL" sz="2700" dirty="0" smtClean="0"/>
            </a:br>
            <a:endParaRPr lang="es-CL" sz="2700" dirty="0"/>
          </a:p>
        </p:txBody>
      </p:sp>
      <p:sp>
        <p:nvSpPr>
          <p:cNvPr id="5" name="Elipse 4"/>
          <p:cNvSpPr/>
          <p:nvPr/>
        </p:nvSpPr>
        <p:spPr>
          <a:xfrm>
            <a:off x="5848741" y="806478"/>
            <a:ext cx="3532910" cy="1080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/>
              <a:t>NARRADOR </a:t>
            </a:r>
            <a:endParaRPr lang="es-CL" sz="3200" dirty="0"/>
          </a:p>
        </p:txBody>
      </p:sp>
      <p:sp>
        <p:nvSpPr>
          <p:cNvPr id="6" name="Rectángulo 5"/>
          <p:cNvSpPr/>
          <p:nvPr/>
        </p:nvSpPr>
        <p:spPr>
          <a:xfrm>
            <a:off x="3845967" y="2266727"/>
            <a:ext cx="2928906" cy="55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HETERODIÉGETICO</a:t>
            </a:r>
            <a:endParaRPr lang="es-CL" sz="2400" dirty="0"/>
          </a:p>
        </p:txBody>
      </p:sp>
      <p:sp>
        <p:nvSpPr>
          <p:cNvPr id="8" name="Rectángulo 7"/>
          <p:cNvSpPr/>
          <p:nvPr/>
        </p:nvSpPr>
        <p:spPr>
          <a:xfrm>
            <a:off x="8645236" y="2266728"/>
            <a:ext cx="2576946" cy="55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HOMODIEGÉTICO</a:t>
            </a:r>
            <a:endParaRPr lang="es-CL" sz="2400" dirty="0"/>
          </a:p>
        </p:txBody>
      </p:sp>
      <p:sp>
        <p:nvSpPr>
          <p:cNvPr id="9" name="Rectángulo 8"/>
          <p:cNvSpPr/>
          <p:nvPr/>
        </p:nvSpPr>
        <p:spPr>
          <a:xfrm>
            <a:off x="3845967" y="4654296"/>
            <a:ext cx="307437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OMNISCIENTE  Y OBJETIVO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4323283" y="3427751"/>
            <a:ext cx="1974273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3a Persona: él, ella, ellos  </a:t>
            </a:r>
            <a:endParaRPr lang="es-CL" dirty="0"/>
          </a:p>
        </p:txBody>
      </p:sp>
      <p:sp>
        <p:nvSpPr>
          <p:cNvPr id="11" name="Rectángulo 10"/>
          <p:cNvSpPr/>
          <p:nvPr/>
        </p:nvSpPr>
        <p:spPr>
          <a:xfrm>
            <a:off x="8946571" y="3427752"/>
            <a:ext cx="1974273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1ª </a:t>
            </a:r>
            <a:r>
              <a:rPr lang="es-CL" dirty="0" smtClean="0"/>
              <a:t>Persona: yo, nosotros </a:t>
            </a:r>
            <a:endParaRPr lang="es-CL" sz="2400" dirty="0"/>
          </a:p>
        </p:txBody>
      </p:sp>
      <p:sp>
        <p:nvSpPr>
          <p:cNvPr id="12" name="Rectángulo 11"/>
          <p:cNvSpPr/>
          <p:nvPr/>
        </p:nvSpPr>
        <p:spPr>
          <a:xfrm>
            <a:off x="8478981" y="4654295"/>
            <a:ext cx="2909455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PROTAGONISTA Y TESTIGO</a:t>
            </a:r>
            <a:endParaRPr lang="es-CL" dirty="0"/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5210655" y="1346805"/>
            <a:ext cx="63808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 flipV="1">
            <a:off x="9381651" y="1346805"/>
            <a:ext cx="552056" cy="2312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5210655" y="1346805"/>
            <a:ext cx="13063" cy="912436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9933707" y="1346805"/>
            <a:ext cx="0" cy="919923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Flecha abajo 32"/>
          <p:cNvSpPr/>
          <p:nvPr/>
        </p:nvSpPr>
        <p:spPr>
          <a:xfrm>
            <a:off x="4898143" y="2916501"/>
            <a:ext cx="625023" cy="42454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2"/>
              </a:solidFill>
            </a:endParaRPr>
          </a:p>
        </p:txBody>
      </p:sp>
      <p:sp>
        <p:nvSpPr>
          <p:cNvPr id="34" name="Flecha abajo 33"/>
          <p:cNvSpPr/>
          <p:nvPr/>
        </p:nvSpPr>
        <p:spPr>
          <a:xfrm>
            <a:off x="9621195" y="2893153"/>
            <a:ext cx="625023" cy="42454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accent2"/>
              </a:solidFill>
            </a:endParaRPr>
          </a:p>
        </p:txBody>
      </p:sp>
      <p:cxnSp>
        <p:nvCxnSpPr>
          <p:cNvPr id="36" name="Conector recto de flecha 35"/>
          <p:cNvCxnSpPr/>
          <p:nvPr/>
        </p:nvCxnSpPr>
        <p:spPr>
          <a:xfrm>
            <a:off x="5197135" y="4027278"/>
            <a:ext cx="13519" cy="62701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>
            <a:off x="9920187" y="4027278"/>
            <a:ext cx="13519" cy="62701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6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798</TotalTime>
  <Words>314</Words>
  <Application>Microsoft Office PowerPoint</Application>
  <PresentationFormat>Panorámica</PresentationFormat>
  <Paragraphs>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 Black</vt:lpstr>
      <vt:lpstr>Corbel</vt:lpstr>
      <vt:lpstr>Source Sans Pro</vt:lpstr>
      <vt:lpstr>Wingdings 2</vt:lpstr>
      <vt:lpstr>Marco</vt:lpstr>
      <vt:lpstr>OBJETIVO: Analizar los tipos de narradores en un relato</vt:lpstr>
      <vt:lpstr>¿Qué es el narrador?</vt:lpstr>
      <vt:lpstr>Cuando está fuera de la historia se clasifica como </vt:lpstr>
      <vt:lpstr>Narrador omnisciente</vt:lpstr>
      <vt:lpstr>Narrador objetivo </vt:lpstr>
      <vt:lpstr>Cuando está dentro de la historia se clasifica como </vt:lpstr>
      <vt:lpstr>Narrador protagonista</vt:lpstr>
      <vt:lpstr>Narrador testigo </vt:lpstr>
      <vt:lpstr>   En resumen tenemos que el narrador puede ser :  Heterodiegético (omnisciente, objetivo), Homodiegético (protagonista, testigo)  </vt:lpstr>
      <vt:lpstr>Ejemplos: </vt:lpstr>
      <vt:lpstr>Ejemplos:</vt:lpstr>
      <vt:lpstr>Actividad de cierre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 de narrador</dc:title>
  <dc:creator>Sandra Araya</dc:creator>
  <cp:lastModifiedBy>Sandra Araya</cp:lastModifiedBy>
  <cp:revision>26</cp:revision>
  <dcterms:created xsi:type="dcterms:W3CDTF">2020-07-25T16:34:44Z</dcterms:created>
  <dcterms:modified xsi:type="dcterms:W3CDTF">2020-07-28T21:48:52Z</dcterms:modified>
</cp:coreProperties>
</file>